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7" r:id="rId4"/>
    <p:sldId id="258" r:id="rId5"/>
    <p:sldId id="274" r:id="rId6"/>
    <p:sldId id="259" r:id="rId7"/>
    <p:sldId id="278" r:id="rId8"/>
    <p:sldId id="260" r:id="rId9"/>
    <p:sldId id="275" r:id="rId10"/>
    <p:sldId id="280" r:id="rId11"/>
    <p:sldId id="281" r:id="rId12"/>
    <p:sldId id="293" r:id="rId13"/>
    <p:sldId id="290" r:id="rId14"/>
    <p:sldId id="289" r:id="rId15"/>
    <p:sldId id="291" r:id="rId16"/>
    <p:sldId id="292" r:id="rId17"/>
    <p:sldId id="283" r:id="rId18"/>
    <p:sldId id="284" r:id="rId19"/>
    <p:sldId id="294" r:id="rId20"/>
    <p:sldId id="270" r:id="rId21"/>
    <p:sldId id="279" r:id="rId22"/>
    <p:sldId id="271" r:id="rId23"/>
    <p:sldId id="272" r:id="rId24"/>
    <p:sldId id="273" r:id="rId25"/>
    <p:sldId id="266"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3A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84" y="3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6/15/2022</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6/15/2022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6/15/2022</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6/15/2022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6/15/2022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6/15/2022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6/15/2022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6/15/2022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6/15/2022</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000">
              <a:srgbClr val="0070C0">
                <a:alpha val="41000"/>
              </a:srgbClr>
            </a:gs>
            <a:gs pos="60000">
              <a:schemeClr val="bg1"/>
            </a:gs>
            <a:gs pos="75000">
              <a:schemeClr val="bg1"/>
            </a:gs>
            <a:gs pos="93000">
              <a:schemeClr val="bg1"/>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6/15/2022</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tayvalleytwp.ca/OfficialPlanReview/"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317B-DF7A-428C-9CEE-2C26E8373332}"/>
              </a:ext>
            </a:extLst>
          </p:cNvPr>
          <p:cNvSpPr>
            <a:spLocks noGrp="1"/>
          </p:cNvSpPr>
          <p:nvPr>
            <p:ph type="title"/>
          </p:nvPr>
        </p:nvSpPr>
        <p:spPr>
          <a:xfrm>
            <a:off x="1362074" y="855677"/>
            <a:ext cx="9902273" cy="1217132"/>
          </a:xfrm>
        </p:spPr>
        <p:txBody>
          <a:bodyPr>
            <a:normAutofit fontScale="90000"/>
          </a:bodyPr>
          <a:lstStyle/>
          <a:p>
            <a:pPr marL="0" marR="0" algn="ctr">
              <a:lnSpc>
                <a:spcPct val="107000"/>
              </a:lnSpc>
              <a:spcBef>
                <a:spcPts val="0"/>
              </a:spcBef>
              <a:spcAft>
                <a:spcPts val="800"/>
              </a:spcAft>
              <a:tabLst>
                <a:tab pos="2971800" algn="ctr"/>
                <a:tab pos="5943600" algn="r"/>
              </a:tabLst>
            </a:pPr>
            <a:r>
              <a:rPr lang="en-US" sz="3300" b="1" dirty="0">
                <a:solidFill>
                  <a:srgbClr val="002060"/>
                </a:solidFill>
                <a:effectLst/>
                <a:latin typeface="Arial Black" panose="020B0A04020102020204" pitchFamily="34" charset="0"/>
                <a:ea typeface="Calibri" panose="020F0502020204030204" pitchFamily="34" charset="0"/>
                <a:cs typeface="Arial" panose="020B0604020202020204" pitchFamily="34" charset="0"/>
              </a:rPr>
              <a:t>OFFICIAL PLAN UPDATE – PUBLIC MEETING</a:t>
            </a:r>
            <a:br>
              <a:rPr lang="en-US" sz="1800" dirty="0">
                <a:effectLst/>
                <a:latin typeface="Calibri" panose="020F0502020204030204" pitchFamily="34" charset="0"/>
                <a:ea typeface="Calibri" panose="020F0502020204030204" pitchFamily="34" charset="0"/>
                <a:cs typeface="Arial" panose="020B0604020202020204" pitchFamily="34" charset="0"/>
              </a:rPr>
            </a:br>
            <a:br>
              <a:rPr lang="en-US" sz="1800" dirty="0">
                <a:effectLst/>
                <a:latin typeface="Calibri" panose="020F0502020204030204" pitchFamily="34" charset="0"/>
                <a:ea typeface="Calibri" panose="020F0502020204030204" pitchFamily="34" charset="0"/>
                <a:cs typeface="Arial" panose="020B0604020202020204" pitchFamily="34" charset="0"/>
              </a:rPr>
            </a:br>
            <a:endParaRPr lang="en-US" dirty="0"/>
          </a:p>
        </p:txBody>
      </p:sp>
      <p:pic>
        <p:nvPicPr>
          <p:cNvPr id="9" name="Picture 8" descr="Tay Valley footer logo">
            <a:extLst>
              <a:ext uri="{FF2B5EF4-FFF2-40B4-BE49-F238E27FC236}">
                <a16:creationId xmlns:a16="http://schemas.microsoft.com/office/drawing/2014/main" id="{B3D94048-636C-1251-905F-20C3C3D4F78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5842" y="70934"/>
            <a:ext cx="2796592" cy="491128"/>
          </a:xfrm>
          <a:prstGeom prst="rect">
            <a:avLst/>
          </a:prstGeom>
          <a:noFill/>
          <a:ln>
            <a:noFill/>
          </a:ln>
        </p:spPr>
      </p:pic>
      <p:pic>
        <p:nvPicPr>
          <p:cNvPr id="10" name="Picture 2">
            <a:extLst>
              <a:ext uri="{FF2B5EF4-FFF2-40B4-BE49-F238E27FC236}">
                <a16:creationId xmlns:a16="http://schemas.microsoft.com/office/drawing/2014/main" id="{02144199-30BB-B0B1-36B0-5E670D4016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29725" y="95250"/>
            <a:ext cx="28130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13ACF41-3193-DA51-B692-C88C13C6F287}"/>
              </a:ext>
            </a:extLst>
          </p:cNvPr>
          <p:cNvPicPr>
            <a:picLocks noChangeAspect="1"/>
          </p:cNvPicPr>
          <p:nvPr/>
        </p:nvPicPr>
        <p:blipFill>
          <a:blip r:embed="rId4"/>
          <a:stretch>
            <a:fillRect/>
          </a:stretch>
        </p:blipFill>
        <p:spPr>
          <a:xfrm>
            <a:off x="3472195" y="1771939"/>
            <a:ext cx="5125314" cy="4417914"/>
          </a:xfrm>
          <a:prstGeom prst="rect">
            <a:avLst/>
          </a:prstGeom>
        </p:spPr>
      </p:pic>
    </p:spTree>
    <p:extLst>
      <p:ext uri="{BB962C8B-B14F-4D97-AF65-F5344CB8AC3E}">
        <p14:creationId xmlns:p14="http://schemas.microsoft.com/office/powerpoint/2010/main" val="3449141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C3FF-3206-C3FE-5B7E-9DC5DAB05332}"/>
              </a:ext>
            </a:extLst>
          </p:cNvPr>
          <p:cNvSpPr>
            <a:spLocks noGrp="1"/>
          </p:cNvSpPr>
          <p:nvPr>
            <p:ph type="title"/>
          </p:nvPr>
        </p:nvSpPr>
        <p:spPr/>
        <p:txBody>
          <a:bodyPr/>
          <a:lstStyle/>
          <a:p>
            <a:r>
              <a:rPr lang="en-CA" dirty="0">
                <a:latin typeface="Arial" panose="020B0604020202020204" pitchFamily="34" charset="0"/>
                <a:cs typeface="Arial" panose="020B0604020202020204" pitchFamily="34" charset="0"/>
              </a:rPr>
              <a:t>Cluster Lot Development</a:t>
            </a:r>
          </a:p>
        </p:txBody>
      </p:sp>
      <p:sp>
        <p:nvSpPr>
          <p:cNvPr id="3" name="Content Placeholder 2">
            <a:extLst>
              <a:ext uri="{FF2B5EF4-FFF2-40B4-BE49-F238E27FC236}">
                <a16:creationId xmlns:a16="http://schemas.microsoft.com/office/drawing/2014/main" id="{BE8410AC-A895-F75A-DC84-F6F3327BA301}"/>
              </a:ext>
            </a:extLst>
          </p:cNvPr>
          <p:cNvSpPr>
            <a:spLocks noGrp="1"/>
          </p:cNvSpPr>
          <p:nvPr>
            <p:ph idx="1"/>
          </p:nvPr>
        </p:nvSpPr>
        <p:spPr>
          <a:xfrm>
            <a:off x="1295399" y="1771650"/>
            <a:ext cx="9601200" cy="3581400"/>
          </a:xfrm>
        </p:spPr>
        <p:txBody>
          <a:bodyPr/>
          <a:lstStyle/>
          <a:p>
            <a:r>
              <a:rPr lang="en-CA" dirty="0">
                <a:latin typeface="Arial" panose="020B0604020202020204" pitchFamily="34" charset="0"/>
                <a:cs typeface="Arial" panose="020B0604020202020204" pitchFamily="34" charset="0"/>
              </a:rPr>
              <a:t>Cluster lots are set back 100m (300ft) from a Township road with a vegetated buffer to prevent the driver on the road from seeing them. This maintains a rural landscape through a common land condominium.  </a:t>
            </a:r>
          </a:p>
        </p:txBody>
      </p:sp>
      <p:pic>
        <p:nvPicPr>
          <p:cNvPr id="5" name="Picture 4">
            <a:extLst>
              <a:ext uri="{FF2B5EF4-FFF2-40B4-BE49-F238E27FC236}">
                <a16:creationId xmlns:a16="http://schemas.microsoft.com/office/drawing/2014/main" id="{DA1140D2-61F5-AA71-AAA5-3807419F529D}"/>
              </a:ext>
            </a:extLst>
          </p:cNvPr>
          <p:cNvPicPr>
            <a:picLocks noChangeAspect="1"/>
          </p:cNvPicPr>
          <p:nvPr/>
        </p:nvPicPr>
        <p:blipFill>
          <a:blip r:embed="rId2"/>
          <a:stretch>
            <a:fillRect/>
          </a:stretch>
        </p:blipFill>
        <p:spPr>
          <a:xfrm>
            <a:off x="3091543" y="2852057"/>
            <a:ext cx="7102259" cy="3846237"/>
          </a:xfrm>
          <a:prstGeom prst="rect">
            <a:avLst/>
          </a:prstGeom>
        </p:spPr>
      </p:pic>
    </p:spTree>
    <p:extLst>
      <p:ext uri="{BB962C8B-B14F-4D97-AF65-F5344CB8AC3E}">
        <p14:creationId xmlns:p14="http://schemas.microsoft.com/office/powerpoint/2010/main" val="132758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2D74-B7E1-39AE-90A2-80DDE7AF37C9}"/>
              </a:ext>
            </a:extLst>
          </p:cNvPr>
          <p:cNvSpPr>
            <a:spLocks noGrp="1"/>
          </p:cNvSpPr>
          <p:nvPr>
            <p:ph type="title"/>
          </p:nvPr>
        </p:nvSpPr>
        <p:spPr>
          <a:xfrm>
            <a:off x="1371600" y="217715"/>
            <a:ext cx="9601200" cy="805543"/>
          </a:xfrm>
        </p:spPr>
        <p:txBody>
          <a:bodyPr/>
          <a:lstStyle/>
          <a:p>
            <a:r>
              <a:rPr lang="en-US" dirty="0">
                <a:latin typeface="Arial" panose="020B0604020202020204" pitchFamily="34" charset="0"/>
                <a:cs typeface="Arial" panose="020B0604020202020204" pitchFamily="34" charset="0"/>
              </a:rPr>
              <a:t>Public Comments  </a:t>
            </a: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35425BE-B525-12CE-66C0-1F167A47DFA8}"/>
              </a:ext>
            </a:extLst>
          </p:cNvPr>
          <p:cNvSpPr>
            <a:spLocks noGrp="1"/>
          </p:cNvSpPr>
          <p:nvPr>
            <p:ph idx="1"/>
          </p:nvPr>
        </p:nvSpPr>
        <p:spPr>
          <a:xfrm>
            <a:off x="699248" y="1145309"/>
            <a:ext cx="11405666" cy="5494976"/>
          </a:xfrm>
        </p:spPr>
        <p:txBody>
          <a:bodyPr>
            <a:normAutofit/>
          </a:bodyPr>
          <a:lstStyle/>
          <a:p>
            <a:pPr marL="0" indent="0">
              <a:spcAft>
                <a:spcPts val="1200"/>
              </a:spcAft>
              <a:buNone/>
            </a:pPr>
            <a:r>
              <a:rPr lang="en-US" sz="2400" b="1" dirty="0">
                <a:latin typeface="Arial" panose="020B0604020202020204" pitchFamily="34" charset="0"/>
                <a:cs typeface="Arial" panose="020B0604020202020204" pitchFamily="34" charset="0"/>
              </a:rPr>
              <a:t>The Township has received comments from 46 individuals, 3 lake associations, and 1 Working Group, on a range of topics.</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Waterfront Development </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existing lot areas below 0.3 ha (0.74 acres) should not be permitted to convert to permanent use from seasonal use</a:t>
            </a: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need strong policies to retain natural shorelines, tree canopy of 30-35%, control maximum lot coverage</a:t>
            </a: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no Additional Residential Units on private roads and waterfront lots</a:t>
            </a:r>
          </a:p>
          <a:p>
            <a:pPr marL="742950" marR="0" lvl="1" indent="-285750">
              <a:spcBef>
                <a:spcPts val="0"/>
              </a:spcBef>
              <a:spcAft>
                <a:spcPts val="600"/>
              </a:spcAft>
              <a:buFont typeface="Courier New" panose="02070309020205020404" pitchFamily="49" charset="0"/>
              <a:buChar char="o"/>
            </a:pP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Significant Woodlands</a:t>
            </a:r>
            <a:r>
              <a:rPr lang="en-US" dirty="0">
                <a:effectLst/>
                <a:latin typeface="Arial" panose="020B0604020202020204" pitchFamily="34" charset="0"/>
                <a:ea typeface="Calibri" panose="020F0502020204030204" pitchFamily="34" charset="0"/>
                <a:cs typeface="Times New Roman" panose="02020603050405020304" pitchFamily="18" charset="0"/>
              </a:rPr>
              <a:t> – should be identified on the schedules for all the Township for transparency</a:t>
            </a:r>
          </a:p>
          <a:p>
            <a:pPr marL="342900" marR="0" lvl="0" indent="-342900">
              <a:spcBef>
                <a:spcPts val="0"/>
              </a:spcBef>
              <a:spcAft>
                <a:spcPts val="600"/>
              </a:spcAft>
              <a:buFont typeface="Franklin Gothic Book" panose="020B0503020102020204" pitchFamily="34" charset="0"/>
              <a:buChar char="■"/>
              <a:tabLst>
                <a:tab pos="457200" algn="l"/>
              </a:tabLst>
            </a:pP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Consultation with Indigenous Groups</a:t>
            </a:r>
            <a:r>
              <a:rPr lang="en-US" dirty="0">
                <a:effectLst/>
                <a:latin typeface="Arial" panose="020B0604020202020204" pitchFamily="34" charset="0"/>
                <a:ea typeface="Calibri" panose="020F0502020204030204" pitchFamily="34" charset="0"/>
                <a:cs typeface="Times New Roman" panose="02020603050405020304" pitchFamily="18" charset="0"/>
              </a:rPr>
              <a:t> – should be collaborative and recognize Indigenous protocols</a:t>
            </a:r>
            <a:endParaRPr lang="en-US" sz="2400" b="1" dirty="0">
              <a:latin typeface="Arial" panose="020B0604020202020204" pitchFamily="34" charset="0"/>
              <a:cs typeface="Arial" panose="020B0604020202020204" pitchFamily="34" charset="0"/>
            </a:endParaRPr>
          </a:p>
          <a:p>
            <a:pPr marL="2359152" lvl="5" indent="0">
              <a:buNone/>
            </a:pPr>
            <a:endParaRPr lang="en-US" dirty="0">
              <a:latin typeface="Arial" panose="020B0604020202020204" pitchFamily="34" charset="0"/>
              <a:cs typeface="Arial" panose="020B0604020202020204" pitchFamily="34" charset="0"/>
            </a:endParaRPr>
          </a:p>
          <a:p>
            <a:pPr marL="987552" lvl="2" indent="0">
              <a:buNone/>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093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2D74-B7E1-39AE-90A2-80DDE7AF37C9}"/>
              </a:ext>
            </a:extLst>
          </p:cNvPr>
          <p:cNvSpPr>
            <a:spLocks noGrp="1"/>
          </p:cNvSpPr>
          <p:nvPr>
            <p:ph type="title"/>
          </p:nvPr>
        </p:nvSpPr>
        <p:spPr>
          <a:xfrm>
            <a:off x="1371600" y="217715"/>
            <a:ext cx="9601200" cy="805543"/>
          </a:xfrm>
        </p:spPr>
        <p:txBody>
          <a:bodyPr/>
          <a:lstStyle/>
          <a:p>
            <a:r>
              <a:rPr lang="en-US" dirty="0">
                <a:latin typeface="Arial" panose="020B0604020202020204" pitchFamily="34" charset="0"/>
                <a:cs typeface="Arial" panose="020B0604020202020204" pitchFamily="34" charset="0"/>
              </a:rPr>
              <a:t>Public Comments  </a:t>
            </a: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35425BE-B525-12CE-66C0-1F167A47DFA8}"/>
              </a:ext>
            </a:extLst>
          </p:cNvPr>
          <p:cNvSpPr>
            <a:spLocks noGrp="1"/>
          </p:cNvSpPr>
          <p:nvPr>
            <p:ph idx="1"/>
          </p:nvPr>
        </p:nvSpPr>
        <p:spPr>
          <a:xfrm>
            <a:off x="736190" y="1515754"/>
            <a:ext cx="11405666" cy="5693228"/>
          </a:xfrm>
        </p:spPr>
        <p:txBody>
          <a:bodyPr>
            <a:normAutofit/>
          </a:bodyPr>
          <a:lstStyle/>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Residential Intensification</a:t>
            </a:r>
            <a:r>
              <a:rPr lang="en-US" dirty="0">
                <a:effectLst/>
                <a:latin typeface="Arial" panose="020B0604020202020204" pitchFamily="34" charset="0"/>
                <a:ea typeface="Calibri" panose="020F0502020204030204" pitchFamily="34" charset="0"/>
                <a:cs typeface="Times New Roman" panose="02020603050405020304" pitchFamily="18" charset="0"/>
              </a:rPr>
              <a:t> – should be promoted in Hamlets</a:t>
            </a:r>
          </a:p>
          <a:p>
            <a:pPr marL="342900" marR="0" lvl="0" indent="-342900">
              <a:spcBef>
                <a:spcPts val="0"/>
              </a:spcBef>
              <a:spcAft>
                <a:spcPts val="600"/>
              </a:spcAft>
              <a:buFont typeface="Franklin Gothic Book" panose="020B0503020102020204" pitchFamily="34" charset="0"/>
              <a:buChar char="■"/>
              <a:tabLst>
                <a:tab pos="457200" algn="l"/>
              </a:tabLst>
            </a:pP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Growth Management</a:t>
            </a:r>
            <a:r>
              <a:rPr lang="en-US" dirty="0">
                <a:effectLst/>
                <a:latin typeface="Arial" panose="020B0604020202020204" pitchFamily="34" charset="0"/>
                <a:ea typeface="Calibri" panose="020F0502020204030204" pitchFamily="34" charset="0"/>
                <a:cs typeface="Times New Roman" panose="02020603050405020304" pitchFamily="18" charset="0"/>
              </a:rPr>
              <a:t> – add phasing policies to ensure take up of existing lots before approval of new lots</a:t>
            </a:r>
          </a:p>
          <a:p>
            <a:pPr marL="342900" marR="0" lvl="0" indent="-342900">
              <a:spcBef>
                <a:spcPts val="0"/>
              </a:spcBef>
              <a:spcAft>
                <a:spcPts val="600"/>
              </a:spcAft>
              <a:buFont typeface="Franklin Gothic Book" panose="020B0503020102020204" pitchFamily="34" charset="0"/>
              <a:buChar char="■"/>
              <a:tabLst>
                <a:tab pos="457200" algn="l"/>
              </a:tabLst>
            </a:pP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Climate Change </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add tree planting and canopy cover targets</a:t>
            </a: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have the strongest policies possible for built form, growth management, sustainable infrastructure </a:t>
            </a: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replace Township vehicles, buildings and waste management practices with climate friendly alternatives</a:t>
            </a:r>
          </a:p>
          <a:p>
            <a:pPr marL="0" indent="0">
              <a:buNone/>
            </a:pPr>
            <a:endParaRPr lang="en-US" sz="2400" b="1" dirty="0">
              <a:latin typeface="Arial" panose="020B0604020202020204" pitchFamily="34" charset="0"/>
              <a:cs typeface="Arial" panose="020B0604020202020204" pitchFamily="34" charset="0"/>
            </a:endParaRPr>
          </a:p>
          <a:p>
            <a:pPr marL="2359152" lvl="5" indent="0">
              <a:buNone/>
            </a:pPr>
            <a:endParaRPr lang="en-US" dirty="0">
              <a:latin typeface="Arial" panose="020B0604020202020204" pitchFamily="34" charset="0"/>
              <a:cs typeface="Arial" panose="020B0604020202020204" pitchFamily="34" charset="0"/>
            </a:endParaRPr>
          </a:p>
          <a:p>
            <a:pPr marL="987552" lvl="2" indent="0">
              <a:buNone/>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7857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2D74-B7E1-39AE-90A2-80DDE7AF37C9}"/>
              </a:ext>
            </a:extLst>
          </p:cNvPr>
          <p:cNvSpPr>
            <a:spLocks noGrp="1"/>
          </p:cNvSpPr>
          <p:nvPr>
            <p:ph type="title"/>
          </p:nvPr>
        </p:nvSpPr>
        <p:spPr>
          <a:xfrm>
            <a:off x="1371600" y="217715"/>
            <a:ext cx="9601200" cy="805543"/>
          </a:xfrm>
        </p:spPr>
        <p:txBody>
          <a:bodyPr/>
          <a:lstStyle/>
          <a:p>
            <a:r>
              <a:rPr lang="en-US" dirty="0">
                <a:latin typeface="Arial" panose="020B0604020202020204" pitchFamily="34" charset="0"/>
                <a:cs typeface="Arial" panose="020B0604020202020204" pitchFamily="34" charset="0"/>
              </a:rPr>
              <a:t>Public Comments  </a:t>
            </a: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35425BE-B525-12CE-66C0-1F167A47DFA8}"/>
              </a:ext>
            </a:extLst>
          </p:cNvPr>
          <p:cNvSpPr>
            <a:spLocks noGrp="1"/>
          </p:cNvSpPr>
          <p:nvPr>
            <p:ph idx="1"/>
          </p:nvPr>
        </p:nvSpPr>
        <p:spPr>
          <a:xfrm>
            <a:off x="680775" y="1164772"/>
            <a:ext cx="11405666" cy="5693228"/>
          </a:xfrm>
        </p:spPr>
        <p:txBody>
          <a:bodyPr>
            <a:normAutofit/>
          </a:bodyPr>
          <a:lstStyle/>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Climate Change</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The Climate Action Plan initiatives and goals should be in the OP</a:t>
            </a: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Objectives should include;</a:t>
            </a:r>
          </a:p>
          <a:p>
            <a:pPr marL="1143000" marR="0" lvl="2" indent="-228600">
              <a:spcBef>
                <a:spcPts val="0"/>
              </a:spcBef>
              <a:spcAft>
                <a:spcPts val="60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reduce use of fossil fuels,</a:t>
            </a:r>
          </a:p>
          <a:p>
            <a:pPr marL="1143000" marR="0" lvl="2" indent="-228600">
              <a:spcBef>
                <a:spcPts val="0"/>
              </a:spcBef>
              <a:spcAft>
                <a:spcPts val="60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convert to clean energy systems,</a:t>
            </a:r>
          </a:p>
          <a:p>
            <a:pPr marL="1143000" marR="0" lvl="2" indent="-228600">
              <a:spcBef>
                <a:spcPts val="0"/>
              </a:spcBef>
              <a:spcAft>
                <a:spcPts val="60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provide for net zero emission buildings and green building design,</a:t>
            </a:r>
          </a:p>
          <a:p>
            <a:pPr marL="1143000" marR="0" lvl="2" indent="-228600">
              <a:spcBef>
                <a:spcPts val="0"/>
              </a:spcBef>
              <a:spcAft>
                <a:spcPts val="60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incorporate green energy technologies into all land use planning decisions,</a:t>
            </a:r>
          </a:p>
          <a:p>
            <a:pPr marL="1143000" marR="0" lvl="2" indent="-228600">
              <a:spcBef>
                <a:spcPts val="0"/>
              </a:spcBef>
              <a:spcAft>
                <a:spcPts val="60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provide for local food security,</a:t>
            </a:r>
          </a:p>
          <a:p>
            <a:pPr marL="1143000" marR="0" lvl="2" indent="-228600">
              <a:spcBef>
                <a:spcPts val="0"/>
              </a:spcBef>
              <a:spcAft>
                <a:spcPts val="60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reduce, reuse, and recycle all forms of waste, </a:t>
            </a:r>
          </a:p>
          <a:p>
            <a:pPr marL="1143000" marR="0" lvl="2" indent="-228600">
              <a:spcBef>
                <a:spcPts val="0"/>
              </a:spcBef>
              <a:spcAft>
                <a:spcPts val="60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design and develop active transportation systems,</a:t>
            </a:r>
          </a:p>
          <a:p>
            <a:pPr marL="1143000" marR="0" lvl="2" indent="-228600">
              <a:spcBef>
                <a:spcPts val="0"/>
              </a:spcBef>
              <a:spcAft>
                <a:spcPts val="60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promote mitigation best practices for farming, commercial and industrial processes,</a:t>
            </a:r>
          </a:p>
          <a:p>
            <a:pPr marL="1143000" marR="0" lvl="2" indent="-228600">
              <a:spcBef>
                <a:spcPts val="0"/>
              </a:spcBef>
              <a:spcAft>
                <a:spcPts val="600"/>
              </a:spcAft>
              <a:buFont typeface="Symbol" panose="05050102010706020507" pitchFamily="18" charset="2"/>
              <a:buChar char=""/>
            </a:pPr>
            <a:r>
              <a:rPr lang="en-US" sz="2000" dirty="0">
                <a:effectLst/>
                <a:latin typeface="Arial" panose="020B0604020202020204" pitchFamily="34" charset="0"/>
                <a:ea typeface="Calibri" panose="020F0502020204030204" pitchFamily="34" charset="0"/>
                <a:cs typeface="Times New Roman" panose="02020603050405020304" pitchFamily="18" charset="0"/>
              </a:rPr>
              <a:t>promote resiliency.</a:t>
            </a:r>
          </a:p>
          <a:p>
            <a:pPr>
              <a:spcAft>
                <a:spcPts val="600"/>
              </a:spcAft>
            </a:pPr>
            <a:r>
              <a:rPr lang="en-US" b="1" dirty="0">
                <a:effectLst/>
                <a:latin typeface="Arial" panose="020B0604020202020204" pitchFamily="34" charset="0"/>
                <a:ea typeface="Calibri" panose="020F0502020204030204" pitchFamily="34" charset="0"/>
                <a:cs typeface="Times New Roman" panose="02020603050405020304" pitchFamily="18" charset="0"/>
              </a:rPr>
              <a:t>Nature Based Climate Solutions</a:t>
            </a:r>
            <a:r>
              <a:rPr lang="en-US" dirty="0">
                <a:effectLst/>
                <a:latin typeface="Arial" panose="020B0604020202020204" pitchFamily="34" charset="0"/>
                <a:ea typeface="Calibri" panose="020F0502020204030204" pitchFamily="34" charset="0"/>
                <a:cs typeface="Times New Roman" panose="02020603050405020304" pitchFamily="18" charset="0"/>
              </a:rPr>
              <a:t> - should be emphasized e.g., increase forest coverage, sustain high levels of carbon capture by protecting wetlands, etc.</a:t>
            </a:r>
          </a:p>
          <a:p>
            <a:pPr marL="0" indent="0">
              <a:buNone/>
            </a:pPr>
            <a:endParaRPr lang="en-US" sz="2400" b="1" dirty="0">
              <a:latin typeface="Arial" panose="020B0604020202020204" pitchFamily="34" charset="0"/>
              <a:cs typeface="Arial" panose="020B0604020202020204" pitchFamily="34" charset="0"/>
            </a:endParaRPr>
          </a:p>
          <a:p>
            <a:pPr marL="2359152" lvl="5" indent="0">
              <a:buNone/>
            </a:pPr>
            <a:endParaRPr lang="en-US" dirty="0">
              <a:latin typeface="Arial" panose="020B0604020202020204" pitchFamily="34" charset="0"/>
              <a:cs typeface="Arial" panose="020B0604020202020204" pitchFamily="34" charset="0"/>
            </a:endParaRPr>
          </a:p>
          <a:p>
            <a:pPr marL="987552" lvl="2" indent="0">
              <a:buNone/>
            </a:pP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789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2D74-B7E1-39AE-90A2-80DDE7AF37C9}"/>
              </a:ext>
            </a:extLst>
          </p:cNvPr>
          <p:cNvSpPr>
            <a:spLocks noGrp="1"/>
          </p:cNvSpPr>
          <p:nvPr>
            <p:ph type="title"/>
          </p:nvPr>
        </p:nvSpPr>
        <p:spPr>
          <a:xfrm>
            <a:off x="1371600" y="217715"/>
            <a:ext cx="9601200" cy="805543"/>
          </a:xfrm>
        </p:spPr>
        <p:txBody>
          <a:bodyPr/>
          <a:lstStyle/>
          <a:p>
            <a:r>
              <a:rPr lang="en-US" dirty="0">
                <a:latin typeface="Arial" panose="020B0604020202020204" pitchFamily="34" charset="0"/>
                <a:cs typeface="Arial" panose="020B0604020202020204" pitchFamily="34" charset="0"/>
              </a:rPr>
              <a:t>Public Comments  </a:t>
            </a: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35425BE-B525-12CE-66C0-1F167A47DFA8}"/>
              </a:ext>
            </a:extLst>
          </p:cNvPr>
          <p:cNvSpPr>
            <a:spLocks noGrp="1"/>
          </p:cNvSpPr>
          <p:nvPr>
            <p:ph idx="1"/>
          </p:nvPr>
        </p:nvSpPr>
        <p:spPr>
          <a:xfrm>
            <a:off x="699248" y="1164772"/>
            <a:ext cx="11405666" cy="5693228"/>
          </a:xfrm>
        </p:spPr>
        <p:txBody>
          <a:bodyPr>
            <a:normAutofit/>
          </a:bodyPr>
          <a:lstStyle/>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Recreation</a:t>
            </a:r>
            <a:r>
              <a:rPr lang="en-US" dirty="0">
                <a:effectLst/>
                <a:latin typeface="Arial" panose="020B0604020202020204" pitchFamily="34" charset="0"/>
                <a:ea typeface="Calibri" panose="020F0502020204030204" pitchFamily="34" charset="0"/>
                <a:cs typeface="Times New Roman" panose="02020603050405020304" pitchFamily="18" charset="0"/>
              </a:rPr>
              <a:t> </a:t>
            </a: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Consider trail classification as well as park classification, e.g., back country biking trails are gaining popularity. </a:t>
            </a: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Integrate municipal facilities with Crown Lands and islands. </a:t>
            </a: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Develop active transportation connectivity between existing parks and Crown lands.</a:t>
            </a: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Support retention of navigable waterways, water levels and flows, notably along the Tay Watershed, providing public accessibility for boating and fishing.</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Biodiversity</a:t>
            </a:r>
            <a:r>
              <a:rPr lang="en-US" dirty="0">
                <a:effectLst/>
                <a:latin typeface="Arial" panose="020B0604020202020204" pitchFamily="34" charset="0"/>
                <a:ea typeface="Calibri" panose="020F0502020204030204" pitchFamily="34" charset="0"/>
                <a:cs typeface="Times New Roman" panose="02020603050405020304" pitchFamily="18" charset="0"/>
              </a:rPr>
              <a:t> – Support </a:t>
            </a:r>
            <a:r>
              <a:rPr lang="en-CA" dirty="0">
                <a:effectLst/>
                <a:latin typeface="Arial" panose="020B0604020202020204" pitchFamily="34" charset="0"/>
                <a:ea typeface="Calibri" panose="020F0502020204030204" pitchFamily="34" charset="0"/>
                <a:cs typeface="Times New Roman" panose="02020603050405020304" pitchFamily="18" charset="0"/>
              </a:rPr>
              <a:t>fish and wildlife habitat improvements.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CA" b="1" dirty="0">
                <a:effectLst/>
                <a:latin typeface="Arial" panose="020B0604020202020204" pitchFamily="34" charset="0"/>
                <a:ea typeface="Calibri" panose="020F0502020204030204" pitchFamily="34" charset="0"/>
                <a:cs typeface="Times New Roman" panose="02020603050405020304" pitchFamily="18" charset="0"/>
              </a:rPr>
              <a:t>Economic Development</a:t>
            </a:r>
            <a:r>
              <a:rPr lang="en-CA" dirty="0">
                <a:effectLst/>
                <a:latin typeface="Arial" panose="020B0604020202020204" pitchFamily="34" charset="0"/>
                <a:ea typeface="Calibri" panose="020F0502020204030204" pitchFamily="34" charset="0"/>
                <a:cs typeface="Times New Roman" panose="02020603050405020304" pitchFamily="18" charset="0"/>
              </a:rPr>
              <a:t> – Identify the economic base and how to strengthen local economy through tourism, ecotourism, </a:t>
            </a:r>
            <a:r>
              <a:rPr lang="en-US" dirty="0">
                <a:effectLst/>
                <a:latin typeface="Arial" panose="020B0604020202020204" pitchFamily="34" charset="0"/>
                <a:ea typeface="Calibri" panose="020F0502020204030204" pitchFamily="34" charset="0"/>
                <a:cs typeface="Times New Roman" panose="02020603050405020304" pitchFamily="18" charset="0"/>
              </a:rPr>
              <a:t>rural-based commercial and industrial uses, home based businesses and services tailored to work-at-home </a:t>
            </a:r>
            <a:r>
              <a:rPr lang="en-CA" dirty="0">
                <a:effectLst/>
                <a:latin typeface="Arial" panose="020B0604020202020204" pitchFamily="34" charset="0"/>
                <a:ea typeface="Calibri" panose="020F0502020204030204" pitchFamily="34" charset="0"/>
                <a:cs typeface="Times New Roman" panose="02020603050405020304" pitchFamily="18" charset="0"/>
              </a:rPr>
              <a:t>trends.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CA" b="1" dirty="0">
                <a:effectLst/>
                <a:latin typeface="Arial" panose="020B0604020202020204" pitchFamily="34" charset="0"/>
                <a:ea typeface="Calibri" panose="020F0502020204030204" pitchFamily="34" charset="0"/>
                <a:cs typeface="Times New Roman" panose="02020603050405020304" pitchFamily="18" charset="0"/>
              </a:rPr>
              <a:t>Healthy Communities</a:t>
            </a:r>
            <a:r>
              <a:rPr lang="en-CA" dirty="0">
                <a:effectLst/>
                <a:latin typeface="Arial" panose="020B0604020202020204" pitchFamily="34" charset="0"/>
                <a:ea typeface="Calibri" panose="020F0502020204030204" pitchFamily="34" charset="0"/>
                <a:cs typeface="Times New Roman" panose="02020603050405020304" pitchFamily="18" charset="0"/>
              </a:rPr>
              <a:t> – should be a section stating what sustains a healthy community and indices to monitor.</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CA" b="1" dirty="0">
                <a:effectLst/>
                <a:latin typeface="Arial" panose="020B0604020202020204" pitchFamily="34" charset="0"/>
                <a:ea typeface="Calibri" panose="020F0502020204030204" pitchFamily="34" charset="0"/>
                <a:cs typeface="Times New Roman" panose="02020603050405020304" pitchFamily="18" charset="0"/>
              </a:rPr>
              <a:t>Accessibility</a:t>
            </a:r>
            <a:r>
              <a:rPr lang="en-CA" dirty="0">
                <a:effectLst/>
                <a:latin typeface="Arial" panose="020B0604020202020204" pitchFamily="34" charset="0"/>
                <a:ea typeface="Calibri" panose="020F0502020204030204" pitchFamily="34" charset="0"/>
                <a:cs typeface="Times New Roman" panose="02020603050405020304" pitchFamily="18" charset="0"/>
              </a:rPr>
              <a:t> – Official Plan should reflect the Accessibility Plan, reflect commitment to upgrade facilities.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CA" b="1" dirty="0">
                <a:effectLst/>
                <a:latin typeface="Arial" panose="020B0604020202020204" pitchFamily="34" charset="0"/>
                <a:ea typeface="Calibri" panose="020F0502020204030204" pitchFamily="34" charset="0"/>
                <a:cs typeface="Times New Roman" panose="02020603050405020304" pitchFamily="18" charset="0"/>
              </a:rPr>
              <a:t>Section 5.3 Deeming Plans of Subdivision</a:t>
            </a:r>
            <a:r>
              <a:rPr lang="en-CA" dirty="0">
                <a:effectLst/>
                <a:latin typeface="Arial" panose="020B0604020202020204" pitchFamily="34" charset="0"/>
                <a:ea typeface="Calibri" panose="020F0502020204030204" pitchFamily="34" charset="0"/>
                <a:cs typeface="Times New Roman" panose="02020603050405020304" pitchFamily="18" charset="0"/>
              </a:rPr>
              <a:t> – Resident disagrees with it in light of Section 50(4) of the Planning Act.</a:t>
            </a:r>
            <a:endParaRPr lang="en-US"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57995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2D74-B7E1-39AE-90A2-80DDE7AF37C9}"/>
              </a:ext>
            </a:extLst>
          </p:cNvPr>
          <p:cNvSpPr>
            <a:spLocks noGrp="1"/>
          </p:cNvSpPr>
          <p:nvPr>
            <p:ph type="title"/>
          </p:nvPr>
        </p:nvSpPr>
        <p:spPr>
          <a:xfrm>
            <a:off x="1371600" y="217715"/>
            <a:ext cx="9601200" cy="805543"/>
          </a:xfrm>
        </p:spPr>
        <p:txBody>
          <a:bodyPr/>
          <a:lstStyle/>
          <a:p>
            <a:r>
              <a:rPr lang="en-US" dirty="0">
                <a:latin typeface="Arial" panose="020B0604020202020204" pitchFamily="34" charset="0"/>
                <a:cs typeface="Arial" panose="020B0604020202020204" pitchFamily="34" charset="0"/>
              </a:rPr>
              <a:t>Public Comments  </a:t>
            </a: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35425BE-B525-12CE-66C0-1F167A47DFA8}"/>
              </a:ext>
            </a:extLst>
          </p:cNvPr>
          <p:cNvSpPr>
            <a:spLocks noGrp="1"/>
          </p:cNvSpPr>
          <p:nvPr>
            <p:ph idx="1"/>
          </p:nvPr>
        </p:nvSpPr>
        <p:spPr>
          <a:xfrm>
            <a:off x="786334" y="1261093"/>
            <a:ext cx="11405666" cy="5693228"/>
          </a:xfrm>
        </p:spPr>
        <p:txBody>
          <a:bodyPr>
            <a:normAutofit/>
          </a:bodyPr>
          <a:lstStyle/>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Promote carpooling</a:t>
            </a:r>
            <a:r>
              <a:rPr lang="en-US" dirty="0">
                <a:effectLst/>
                <a:latin typeface="Arial" panose="020B0604020202020204" pitchFamily="34" charset="0"/>
                <a:ea typeface="Calibri" panose="020F0502020204030204" pitchFamily="34" charset="0"/>
                <a:cs typeface="Times New Roman" panose="02020603050405020304" pitchFamily="18" charset="0"/>
              </a:rPr>
              <a:t> – allow car parks at commuting intersections</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Promote rural transportation</a:t>
            </a:r>
            <a:r>
              <a:rPr lang="en-US" dirty="0">
                <a:effectLst/>
                <a:latin typeface="Arial" panose="020B0604020202020204" pitchFamily="34" charset="0"/>
                <a:ea typeface="Calibri" panose="020F0502020204030204" pitchFamily="34" charset="0"/>
                <a:cs typeface="Times New Roman" panose="02020603050405020304" pitchFamily="18" charset="0"/>
              </a:rPr>
              <a:t> – minivans and shuttle services</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Encourage adaptive re-use of buildings</a:t>
            </a:r>
            <a:r>
              <a:rPr lang="en-US" dirty="0">
                <a:effectLst/>
                <a:latin typeface="Arial" panose="020B0604020202020204" pitchFamily="34" charset="0"/>
                <a:ea typeface="Calibri" panose="020F0502020204030204" pitchFamily="34" charset="0"/>
                <a:cs typeface="Times New Roman" panose="02020603050405020304" pitchFamily="18" charset="0"/>
              </a:rPr>
              <a:t> - as an alternative to new </a:t>
            </a:r>
            <a:r>
              <a:rPr lang="en-CA" dirty="0">
                <a:effectLst/>
                <a:latin typeface="Arial" panose="020B0604020202020204" pitchFamily="34" charset="0"/>
                <a:ea typeface="Calibri" panose="020F0502020204030204" pitchFamily="34" charset="0"/>
                <a:cs typeface="Times New Roman" panose="02020603050405020304" pitchFamily="18" charset="0"/>
              </a:rPr>
              <a:t>construction</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Design - road infrastructure</a:t>
            </a:r>
            <a:r>
              <a:rPr lang="en-US" b="1" i="1" dirty="0">
                <a:effectLst/>
                <a:latin typeface="Arial" panose="020B0604020202020204" pitchFamily="34" charset="0"/>
                <a:ea typeface="Calibri" panose="020F0502020204030204" pitchFamily="34" charset="0"/>
                <a:cs typeface="Times New Roman" panose="02020603050405020304" pitchFamily="18" charset="0"/>
              </a:rPr>
              <a:t> </a:t>
            </a:r>
            <a:r>
              <a:rPr lang="en-US" dirty="0">
                <a:effectLst/>
                <a:latin typeface="Arial" panose="020B0604020202020204" pitchFamily="34" charset="0"/>
                <a:ea typeface="Calibri" panose="020F0502020204030204" pitchFamily="34" charset="0"/>
                <a:cs typeface="Times New Roman" panose="02020603050405020304" pitchFamily="18" charset="0"/>
              </a:rPr>
              <a:t>and </a:t>
            </a:r>
            <a:r>
              <a:rPr lang="en-US" b="1" dirty="0">
                <a:effectLst/>
                <a:latin typeface="Arial" panose="020B0604020202020204" pitchFamily="34" charset="0"/>
                <a:ea typeface="Calibri" panose="020F0502020204030204" pitchFamily="34" charset="0"/>
                <a:cs typeface="Times New Roman" panose="02020603050405020304" pitchFamily="18" charset="0"/>
              </a:rPr>
              <a:t>stormwater management </a:t>
            </a:r>
            <a:r>
              <a:rPr lang="en-US" dirty="0">
                <a:effectLst/>
                <a:latin typeface="Arial" panose="020B0604020202020204" pitchFamily="34" charset="0"/>
                <a:ea typeface="Calibri" panose="020F0502020204030204" pitchFamily="34" charset="0"/>
                <a:cs typeface="Times New Roman" panose="02020603050405020304" pitchFamily="18" charset="0"/>
              </a:rPr>
              <a:t>facilities to protect against severe weather events and to facilitate evacuation</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Adopt green standards</a:t>
            </a:r>
            <a:r>
              <a:rPr lang="en-US" dirty="0">
                <a:effectLst/>
                <a:latin typeface="Arial" panose="020B0604020202020204" pitchFamily="34" charset="0"/>
                <a:ea typeface="Calibri" panose="020F0502020204030204" pitchFamily="34" charset="0"/>
                <a:cs typeface="Times New Roman" panose="02020603050405020304" pitchFamily="18" charset="0"/>
              </a:rPr>
              <a:t> - for construction (with density </a:t>
            </a:r>
            <a:r>
              <a:rPr lang="en-US" dirty="0">
                <a:latin typeface="Arial" panose="020B0604020202020204" pitchFamily="34" charset="0"/>
                <a:ea typeface="Calibri" panose="020F0502020204030204" pitchFamily="34" charset="0"/>
                <a:cs typeface="Times New Roman" panose="02020603050405020304" pitchFamily="18" charset="0"/>
              </a:rPr>
              <a:t>incentives)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Asset Management</a:t>
            </a:r>
            <a:r>
              <a:rPr lang="en-US" dirty="0">
                <a:effectLst/>
                <a:latin typeface="Arial" panose="020B0604020202020204" pitchFamily="34" charset="0"/>
                <a:ea typeface="Calibri" panose="020F0502020204030204" pitchFamily="34" charset="0"/>
                <a:cs typeface="Times New Roman" panose="02020603050405020304" pitchFamily="18" charset="0"/>
              </a:rPr>
              <a:t> - modify the Municipal Asset Management Plan to provide for infrastructure replacement </a:t>
            </a:r>
            <a:r>
              <a:rPr lang="en-US" dirty="0">
                <a:latin typeface="Arial" panose="020B0604020202020204" pitchFamily="34" charset="0"/>
                <a:ea typeface="Calibri" panose="020F0502020204030204" pitchFamily="34" charset="0"/>
                <a:cs typeface="Times New Roman" panose="02020603050405020304" pitchFamily="18" charset="0"/>
              </a:rPr>
              <a:t>needed</a:t>
            </a:r>
            <a:r>
              <a:rPr lang="en-US" dirty="0">
                <a:effectLst/>
                <a:latin typeface="Arial" panose="020B0604020202020204" pitchFamily="34" charset="0"/>
                <a:ea typeface="Calibri" panose="020F0502020204030204" pitchFamily="34" charset="0"/>
                <a:cs typeface="Times New Roman" panose="02020603050405020304" pitchFamily="18" charset="0"/>
              </a:rPr>
              <a:t> to mitigate impacts of severe climate events.</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Regulate short-term rentals (Airbnb, VRBO) </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before TVT becomes Prince Edward County</a:t>
            </a:r>
          </a:p>
          <a:p>
            <a:pPr marL="742950" marR="0" lvl="1" indent="-285750">
              <a:spcBef>
                <a:spcPts val="0"/>
              </a:spcBef>
              <a:spcAft>
                <a:spcPts val="600"/>
              </a:spcAft>
              <a:buFont typeface="Courier New" panose="02070309020205020404" pitchFamily="49" charset="0"/>
              <a:buChar char="o"/>
            </a:pPr>
            <a:r>
              <a:rPr lang="en-US" dirty="0">
                <a:effectLst/>
                <a:latin typeface="Arial" panose="020B0604020202020204" pitchFamily="34" charset="0"/>
                <a:ea typeface="Calibri" panose="020F0502020204030204" pitchFamily="34" charset="0"/>
                <a:cs typeface="Times New Roman" panose="02020603050405020304" pitchFamily="18" charset="0"/>
              </a:rPr>
              <a:t>lake capacity and other impacts should be considered </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Aggregate designation</a:t>
            </a:r>
            <a:r>
              <a:rPr lang="en-US" dirty="0">
                <a:effectLst/>
                <a:latin typeface="Arial" panose="020B0604020202020204" pitchFamily="34" charset="0"/>
                <a:ea typeface="Calibri" panose="020F0502020204030204" pitchFamily="34" charset="0"/>
                <a:cs typeface="Times New Roman" panose="02020603050405020304" pitchFamily="18" charset="0"/>
              </a:rPr>
              <a:t> – Fagan Lake Road. MNRF recommends removal of designation</a:t>
            </a:r>
          </a:p>
        </p:txBody>
      </p:sp>
    </p:spTree>
    <p:extLst>
      <p:ext uri="{BB962C8B-B14F-4D97-AF65-F5344CB8AC3E}">
        <p14:creationId xmlns:p14="http://schemas.microsoft.com/office/powerpoint/2010/main" val="2426822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2D74-B7E1-39AE-90A2-80DDE7AF37C9}"/>
              </a:ext>
            </a:extLst>
          </p:cNvPr>
          <p:cNvSpPr>
            <a:spLocks noGrp="1"/>
          </p:cNvSpPr>
          <p:nvPr>
            <p:ph type="title"/>
          </p:nvPr>
        </p:nvSpPr>
        <p:spPr>
          <a:xfrm>
            <a:off x="1371600" y="217715"/>
            <a:ext cx="9601200" cy="805543"/>
          </a:xfrm>
        </p:spPr>
        <p:txBody>
          <a:bodyPr/>
          <a:lstStyle/>
          <a:p>
            <a:r>
              <a:rPr lang="en-US" dirty="0">
                <a:latin typeface="Arial" panose="020B0604020202020204" pitchFamily="34" charset="0"/>
                <a:cs typeface="Arial" panose="020B0604020202020204" pitchFamily="34" charset="0"/>
              </a:rPr>
              <a:t>Public Comments  </a:t>
            </a:r>
            <a:endParaRPr lang="en-CA"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35425BE-B525-12CE-66C0-1F167A47DFA8}"/>
              </a:ext>
            </a:extLst>
          </p:cNvPr>
          <p:cNvSpPr>
            <a:spLocks noGrp="1"/>
          </p:cNvSpPr>
          <p:nvPr>
            <p:ph idx="1"/>
          </p:nvPr>
        </p:nvSpPr>
        <p:spPr>
          <a:xfrm>
            <a:off x="708484" y="1270330"/>
            <a:ext cx="11405666" cy="5693228"/>
          </a:xfrm>
        </p:spPr>
        <p:txBody>
          <a:bodyPr>
            <a:normAutofit/>
          </a:bodyPr>
          <a:lstStyle/>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VIA Rail</a:t>
            </a:r>
            <a:r>
              <a:rPr lang="en-US" dirty="0">
                <a:effectLst/>
                <a:latin typeface="Arial" panose="020B0604020202020204" pitchFamily="34" charset="0"/>
                <a:ea typeface="Calibri" panose="020F0502020204030204" pitchFamily="34" charset="0"/>
                <a:cs typeface="Times New Roman" panose="02020603050405020304" pitchFamily="18" charset="0"/>
              </a:rPr>
              <a:t> – concern over proposal impacts on existing and new development</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Agricultural Designation</a:t>
            </a:r>
            <a:r>
              <a:rPr lang="en-US" dirty="0">
                <a:effectLst/>
                <a:latin typeface="Arial" panose="020B0604020202020204" pitchFamily="34" charset="0"/>
                <a:ea typeface="Calibri" panose="020F0502020204030204" pitchFamily="34" charset="0"/>
                <a:cs typeface="Times New Roman" panose="02020603050405020304" pitchFamily="18" charset="0"/>
              </a:rPr>
              <a:t> – Ferrier Road East removal of designation for 1 lot</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Housing</a:t>
            </a:r>
            <a:r>
              <a:rPr lang="en-US" dirty="0">
                <a:effectLst/>
                <a:latin typeface="Arial" panose="020B0604020202020204" pitchFamily="34" charset="0"/>
                <a:ea typeface="Calibri" panose="020F0502020204030204" pitchFamily="34" charset="0"/>
                <a:cs typeface="Times New Roman" panose="02020603050405020304" pitchFamily="18" charset="0"/>
              </a:rPr>
              <a:t> – more affordable housing is needed</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Diversity</a:t>
            </a:r>
            <a:r>
              <a:rPr lang="en-US" dirty="0">
                <a:effectLst/>
                <a:latin typeface="Arial" panose="020B0604020202020204" pitchFamily="34" charset="0"/>
                <a:ea typeface="Calibri" panose="020F0502020204030204" pitchFamily="34" charset="0"/>
                <a:cs typeface="Times New Roman" panose="02020603050405020304" pitchFamily="18" charset="0"/>
              </a:rPr>
              <a:t> – the Official Plan introduction could include information on diversity in the Township: minorities, country of origin, number of mother tongues, and Indigenous residents</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Septic Re-Inspections</a:t>
            </a:r>
            <a:r>
              <a:rPr lang="en-US" dirty="0">
                <a:effectLst/>
                <a:latin typeface="Arial" panose="020B0604020202020204" pitchFamily="34" charset="0"/>
                <a:ea typeface="Calibri" panose="020F0502020204030204" pitchFamily="34" charset="0"/>
                <a:cs typeface="Times New Roman" panose="02020603050405020304" pitchFamily="18" charset="0"/>
              </a:rPr>
              <a:t> – should be phased in as mandatory on all water bodies</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Community Planning Permit System</a:t>
            </a:r>
            <a:r>
              <a:rPr lang="en-US" dirty="0">
                <a:effectLst/>
                <a:latin typeface="Arial" panose="020B0604020202020204" pitchFamily="34" charset="0"/>
                <a:ea typeface="Calibri" panose="020F0502020204030204" pitchFamily="34" charset="0"/>
                <a:cs typeface="Times New Roman" panose="02020603050405020304" pitchFamily="18" charset="0"/>
              </a:rPr>
              <a:t> – Tay Valley should consider implementing this system (also known as a Development Permit System) currently used by Carleton Place</a:t>
            </a:r>
          </a:p>
          <a:p>
            <a:pPr marL="342900" marR="0" lvl="0" indent="-342900">
              <a:spcBef>
                <a:spcPts val="0"/>
              </a:spcBef>
              <a:spcAft>
                <a:spcPts val="600"/>
              </a:spcAft>
              <a:buFont typeface="Franklin Gothic Book" panose="020B0503020102020204" pitchFamily="34" charset="0"/>
              <a:buChar char="■"/>
              <a:tabLst>
                <a:tab pos="457200" algn="l"/>
              </a:tabLst>
            </a:pPr>
            <a:r>
              <a:rPr lang="en-US" b="1" dirty="0">
                <a:latin typeface="Arial" panose="020B0604020202020204" pitchFamily="34" charset="0"/>
                <a:ea typeface="Calibri" panose="020F0502020204030204" pitchFamily="34" charset="0"/>
                <a:cs typeface="Times New Roman" panose="02020603050405020304" pitchFamily="18" charset="0"/>
              </a:rPr>
              <a:t>Condominium Roads </a:t>
            </a:r>
            <a:r>
              <a:rPr lang="en-US" dirty="0">
                <a:latin typeface="Arial" panose="020B0604020202020204" pitchFamily="34" charset="0"/>
                <a:ea typeface="Calibri" panose="020F0502020204030204" pitchFamily="34" charset="0"/>
                <a:cs typeface="Times New Roman" panose="02020603050405020304" pitchFamily="18" charset="0"/>
              </a:rPr>
              <a:t>– Language in current Official Plan does not match intention to allow creation of private roads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4079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CF35C-FEA0-4921-C6B8-4FB3F92628E5}"/>
              </a:ext>
            </a:extLst>
          </p:cNvPr>
          <p:cNvSpPr>
            <a:spLocks noGrp="1"/>
          </p:cNvSpPr>
          <p:nvPr>
            <p:ph type="title"/>
          </p:nvPr>
        </p:nvSpPr>
        <p:spPr>
          <a:xfrm>
            <a:off x="696687" y="141515"/>
            <a:ext cx="11408226" cy="1197428"/>
          </a:xfrm>
        </p:spPr>
        <p:txBody>
          <a:bodyPr>
            <a:noAutofit/>
          </a:bodyPr>
          <a:lstStyle/>
          <a:p>
            <a:r>
              <a:rPr lang="en-US" sz="4000" dirty="0">
                <a:latin typeface="Arial" panose="020B0604020202020204" pitchFamily="34" charset="0"/>
                <a:cs typeface="Arial" panose="020B0604020202020204" pitchFamily="34" charset="0"/>
              </a:rPr>
              <a:t>Green Energy Climate Change Working Group Comments </a:t>
            </a:r>
            <a:endParaRPr lang="en-CA"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62D4E54-A8E7-461C-46AE-1DA11235AC37}"/>
              </a:ext>
            </a:extLst>
          </p:cNvPr>
          <p:cNvSpPr>
            <a:spLocks noGrp="1"/>
          </p:cNvSpPr>
          <p:nvPr>
            <p:ph idx="1"/>
          </p:nvPr>
        </p:nvSpPr>
        <p:spPr>
          <a:xfrm>
            <a:off x="838199" y="1514434"/>
            <a:ext cx="11266714" cy="5595262"/>
          </a:xfrm>
        </p:spPr>
        <p:txBody>
          <a:bodyPr>
            <a:normAutofit fontScale="25000" lnSpcReduction="20000"/>
          </a:bodyPr>
          <a:lstStyle/>
          <a:p>
            <a:r>
              <a:rPr lang="en-US" sz="8000" b="1" dirty="0">
                <a:latin typeface="Arial" panose="020B0604020202020204" pitchFamily="34" charset="0"/>
                <a:cs typeface="Arial" panose="020B0604020202020204" pitchFamily="34" charset="0"/>
              </a:rPr>
              <a:t>Climate change </a:t>
            </a:r>
            <a:r>
              <a:rPr lang="en-US" sz="8000" dirty="0">
                <a:latin typeface="Arial" panose="020B0604020202020204" pitchFamily="34" charset="0"/>
                <a:cs typeface="Arial" panose="020B0604020202020204" pitchFamily="34" charset="0"/>
              </a:rPr>
              <a:t>– </a:t>
            </a:r>
            <a:r>
              <a:rPr lang="en-US" sz="8000" b="0" dirty="0">
                <a:effectLst/>
                <a:latin typeface="Arial" panose="020B0604020202020204" pitchFamily="34" charset="0"/>
                <a:ea typeface="Times New Roman" panose="02020603050405020304" pitchFamily="18" charset="0"/>
                <a:cs typeface="Arial" panose="020B0604020202020204" pitchFamily="34" charset="0"/>
              </a:rPr>
              <a:t>Include guiding principles in the Official Plan similar to Lanark County’s:		  </a:t>
            </a:r>
          </a:p>
          <a:p>
            <a:pPr lvl="1">
              <a:spcAft>
                <a:spcPts val="600"/>
              </a:spcAft>
              <a:buFont typeface="Courier New" panose="02070309020205020404" pitchFamily="49" charset="0"/>
              <a:buChar char="o"/>
            </a:pPr>
            <a:r>
              <a:rPr lang="en-US" sz="8000" b="0" i="0" dirty="0">
                <a:effectLst/>
                <a:latin typeface="Arial" panose="020B0604020202020204" pitchFamily="34" charset="0"/>
                <a:ea typeface="Times New Roman" panose="02020603050405020304" pitchFamily="18" charset="0"/>
                <a:cs typeface="Times New Roman" panose="02020603050405020304" pitchFamily="18" charset="0"/>
              </a:rPr>
              <a:t>Tay Valley Township will eliminate fossil fuel use;</a:t>
            </a:r>
          </a:p>
          <a:p>
            <a:pPr lvl="1">
              <a:spcAft>
                <a:spcPts val="600"/>
              </a:spcAft>
              <a:buFont typeface="Courier New" panose="02070309020205020404" pitchFamily="49" charset="0"/>
              <a:buChar char="o"/>
            </a:pPr>
            <a:r>
              <a:rPr lang="en-US" sz="8000" b="0" i="0" dirty="0">
                <a:effectLst/>
                <a:latin typeface="Arial" panose="020B0604020202020204" pitchFamily="34" charset="0"/>
                <a:ea typeface="Times New Roman" panose="02020603050405020304" pitchFamily="18" charset="0"/>
                <a:cs typeface="Times New Roman" panose="02020603050405020304" pitchFamily="18" charset="0"/>
              </a:rPr>
              <a:t>Tay Valley Township will maximize energy efficiencies and increase renewable energy generation;</a:t>
            </a:r>
          </a:p>
          <a:p>
            <a:pPr lvl="1">
              <a:spcAft>
                <a:spcPts val="600"/>
              </a:spcAft>
              <a:buFont typeface="Courier New" panose="02070309020205020404" pitchFamily="49" charset="0"/>
              <a:buChar char="o"/>
            </a:pPr>
            <a:r>
              <a:rPr lang="en-US" sz="8000" b="0" i="0" dirty="0">
                <a:effectLst/>
                <a:latin typeface="Arial" panose="020B0604020202020204" pitchFamily="34" charset="0"/>
                <a:ea typeface="Times New Roman" panose="02020603050405020304" pitchFamily="18" charset="0"/>
                <a:cs typeface="Times New Roman" panose="02020603050405020304" pitchFamily="18" charset="0"/>
              </a:rPr>
              <a:t>Tay Valley Township will sequester carbon and protect natural resources;</a:t>
            </a:r>
          </a:p>
          <a:p>
            <a:pPr lvl="1">
              <a:spcAft>
                <a:spcPts val="600"/>
              </a:spcAft>
              <a:buFont typeface="Courier New" panose="02070309020205020404" pitchFamily="49" charset="0"/>
              <a:buChar char="o"/>
            </a:pPr>
            <a:r>
              <a:rPr lang="en-US" sz="8000" b="0" i="0" dirty="0">
                <a:effectLst/>
                <a:latin typeface="Arial" panose="020B0604020202020204" pitchFamily="34" charset="0"/>
                <a:ea typeface="Times New Roman" panose="02020603050405020304" pitchFamily="18" charset="0"/>
                <a:cs typeface="Times New Roman" panose="02020603050405020304" pitchFamily="18" charset="0"/>
              </a:rPr>
              <a:t>Tay Valley Township will reduce waste organic material.</a:t>
            </a:r>
          </a:p>
          <a:p>
            <a:pPr>
              <a:buFont typeface="Arial" panose="020B0604020202020204" pitchFamily="34" charset="0"/>
              <a:buChar char="•"/>
            </a:pPr>
            <a:endParaRPr lang="en-US" sz="8000" dirty="0">
              <a:latin typeface="Arial" panose="020B0604020202020204" pitchFamily="34" charset="0"/>
              <a:ea typeface="Times New Roman" panose="02020603050405020304" pitchFamily="18" charset="0"/>
              <a:cs typeface="Times New Roman" panose="02020603050405020304" pitchFamily="18" charset="0"/>
            </a:endParaRPr>
          </a:p>
          <a:p>
            <a:r>
              <a:rPr lang="en-CA" sz="8000" b="1" dirty="0">
                <a:effectLst/>
                <a:latin typeface="Arial" panose="020B0604020202020204" pitchFamily="34" charset="0"/>
                <a:ea typeface="Times New Roman" panose="02020603050405020304" pitchFamily="18" charset="0"/>
                <a:cs typeface="Times New Roman" panose="02020603050405020304" pitchFamily="18" charset="0"/>
              </a:rPr>
              <a:t>Emergency Management </a:t>
            </a:r>
            <a:r>
              <a:rPr lang="en-CA" sz="80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8000" dirty="0">
                <a:effectLst/>
                <a:latin typeface="Arial" panose="020B0604020202020204" pitchFamily="34" charset="0"/>
                <a:ea typeface="Times New Roman" panose="02020603050405020304" pitchFamily="18" charset="0"/>
                <a:cs typeface="Times New Roman" panose="02020603050405020304" pitchFamily="18" charset="0"/>
              </a:rPr>
              <a:t>include reference to the need to prepare for emergencies arising from a changing climate (e.g., flooding, derecho windstorms, heat domes, </a:t>
            </a:r>
            <a:r>
              <a:rPr lang="en-US" sz="8000" dirty="0" err="1">
                <a:effectLst/>
                <a:latin typeface="Arial" panose="020B0604020202020204" pitchFamily="34" charset="0"/>
                <a:ea typeface="Times New Roman" panose="02020603050405020304" pitchFamily="18" charset="0"/>
                <a:cs typeface="Times New Roman" panose="02020603050405020304" pitchFamily="18" charset="0"/>
              </a:rPr>
              <a:t>etc</a:t>
            </a:r>
            <a:r>
              <a:rPr lang="en-US" sz="8000" dirty="0">
                <a:effectLst/>
                <a:latin typeface="Arial" panose="020B0604020202020204" pitchFamily="34" charset="0"/>
                <a:ea typeface="Times New Roman" panose="02020603050405020304" pitchFamily="18" charset="0"/>
                <a:cs typeface="Times New Roman" panose="02020603050405020304" pitchFamily="18" charset="0"/>
              </a:rPr>
              <a:t>).</a:t>
            </a:r>
          </a:p>
          <a:p>
            <a:pPr marL="0" indent="0">
              <a:buNone/>
            </a:pPr>
            <a:r>
              <a:rPr lang="en-US" sz="2000" b="0" dirty="0">
                <a:effectLst/>
                <a:latin typeface="Arial" panose="020B0604020202020204" pitchFamily="34" charset="0"/>
                <a:ea typeface="Times New Roman" panose="02020603050405020304" pitchFamily="18" charset="0"/>
                <a:cs typeface="Times New Roman" panose="02020603050405020304" pitchFamily="18" charset="0"/>
              </a:rPr>
              <a:t> </a:t>
            </a:r>
          </a:p>
          <a:p>
            <a:pPr>
              <a:buFont typeface="Arial" panose="020B0604020202020204" pitchFamily="34" charset="0"/>
              <a:buChar char="•"/>
            </a:pPr>
            <a:endParaRPr lang="en-CA" sz="2400" b="1" dirty="0">
              <a:effectLst/>
              <a:latin typeface="Arial" panose="020B0604020202020204" pitchFamily="34" charset="0"/>
              <a:ea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sz="2000" b="0" dirty="0">
              <a:effectLst/>
              <a:latin typeface="Arial" panose="020B0604020202020204" pitchFamily="34" charset="0"/>
              <a:ea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CA" sz="24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r>
              <a:rPr lang="en-US" dirty="0">
                <a:latin typeface="Arial" panose="020B0604020202020204" pitchFamily="34" charset="0"/>
                <a:ea typeface="Times New Roman" panose="02020603050405020304" pitchFamily="18" charset="0"/>
                <a:cs typeface="Times New Roman" panose="02020603050405020304" pitchFamily="18" charset="0"/>
              </a:rPr>
              <a:t>.  </a:t>
            </a:r>
            <a:endParaRPr lang="en-CA" sz="2400" b="1"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US" dirty="0"/>
          </a:p>
          <a:p>
            <a:pPr marL="0" indent="0">
              <a:buNone/>
            </a:pPr>
            <a:r>
              <a:rPr lang="en-US" dirty="0"/>
              <a:t>		</a:t>
            </a:r>
            <a:endParaRPr lang="en-CA" dirty="0"/>
          </a:p>
        </p:txBody>
      </p:sp>
    </p:spTree>
    <p:extLst>
      <p:ext uri="{BB962C8B-B14F-4D97-AF65-F5344CB8AC3E}">
        <p14:creationId xmlns:p14="http://schemas.microsoft.com/office/powerpoint/2010/main" val="2931356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040C-1DD9-5D06-A2A0-A3FA124DCD01}"/>
              </a:ext>
            </a:extLst>
          </p:cNvPr>
          <p:cNvSpPr>
            <a:spLocks noGrp="1"/>
          </p:cNvSpPr>
          <p:nvPr>
            <p:ph type="title"/>
          </p:nvPr>
        </p:nvSpPr>
        <p:spPr>
          <a:xfrm>
            <a:off x="1371600" y="217717"/>
            <a:ext cx="9601200" cy="783771"/>
          </a:xfrm>
        </p:spPr>
        <p:txBody>
          <a:bodyPr/>
          <a:lstStyle/>
          <a:p>
            <a:r>
              <a:rPr lang="en-US" sz="4400" dirty="0">
                <a:latin typeface="Arial" panose="020B0604020202020204" pitchFamily="34" charset="0"/>
                <a:cs typeface="Arial" panose="020B0604020202020204" pitchFamily="34" charset="0"/>
              </a:rPr>
              <a:t>Lake Association Comments</a:t>
            </a:r>
            <a:endParaRPr lang="en-CA" dirty="0"/>
          </a:p>
        </p:txBody>
      </p:sp>
      <p:sp>
        <p:nvSpPr>
          <p:cNvPr id="3" name="Content Placeholder 2">
            <a:extLst>
              <a:ext uri="{FF2B5EF4-FFF2-40B4-BE49-F238E27FC236}">
                <a16:creationId xmlns:a16="http://schemas.microsoft.com/office/drawing/2014/main" id="{85D112BB-CFD0-3447-7129-0DF838CBE25E}"/>
              </a:ext>
            </a:extLst>
          </p:cNvPr>
          <p:cNvSpPr>
            <a:spLocks noGrp="1"/>
          </p:cNvSpPr>
          <p:nvPr>
            <p:ph idx="1"/>
          </p:nvPr>
        </p:nvSpPr>
        <p:spPr>
          <a:xfrm>
            <a:off x="687450" y="1223160"/>
            <a:ext cx="11190514" cy="5736769"/>
          </a:xfrm>
        </p:spPr>
        <p:txBody>
          <a:bodyPr>
            <a:normAutofit/>
          </a:bodyPr>
          <a:lstStyle/>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Adam Lake:</a:t>
            </a:r>
            <a:r>
              <a:rPr lang="en-US" dirty="0">
                <a:effectLst/>
                <a:latin typeface="Arial" panose="020B0604020202020204" pitchFamily="34" charset="0"/>
                <a:ea typeface="Calibri" panose="020F0502020204030204" pitchFamily="34" charset="0"/>
                <a:cs typeface="Times New Roman" panose="02020603050405020304" pitchFamily="18" charset="0"/>
              </a:rPr>
              <a:t> Existing legacy cottage developments should not be held to a septic standard that existed when they were installed.</a:t>
            </a:r>
            <a:r>
              <a:rPr lang="en-US" dirty="0">
                <a:latin typeface="Arial" panose="020B0604020202020204" pitchFamily="34" charset="0"/>
                <a:ea typeface="Calibri" panose="020F0502020204030204" pitchFamily="34" charset="0"/>
                <a:cs typeface="Times New Roman" panose="02020603050405020304" pitchFamily="18" charset="0"/>
              </a:rPr>
              <a:t> Increased Floor Space Ratio may encourage redevelopment and, therefore, new septic systems.</a:t>
            </a: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Big Rideau Lake</a:t>
            </a:r>
            <a:r>
              <a:rPr lang="en-US" dirty="0">
                <a:effectLst/>
                <a:latin typeface="Arial" panose="020B0604020202020204" pitchFamily="34" charset="0"/>
                <a:ea typeface="Calibri" panose="020F0502020204030204" pitchFamily="34" charset="0"/>
                <a:cs typeface="Times New Roman" panose="02020603050405020304" pitchFamily="18" charset="0"/>
              </a:rPr>
              <a:t>: </a:t>
            </a:r>
          </a:p>
          <a:p>
            <a:pPr marL="873252" lvl="1" indent="-342900">
              <a:spcBef>
                <a:spcPts val="0"/>
              </a:spcBef>
              <a:spcAft>
                <a:spcPts val="600"/>
              </a:spcAft>
              <a:buFont typeface="Courier New" panose="02070309020205020404" pitchFamily="49" charset="0"/>
              <a:buChar char="o"/>
            </a:pPr>
            <a:r>
              <a:rPr lang="en-US" i="0" dirty="0">
                <a:effectLst/>
                <a:latin typeface="Arial" panose="020B0604020202020204" pitchFamily="34" charset="0"/>
                <a:ea typeface="Calibri" panose="020F0502020204030204" pitchFamily="34" charset="0"/>
                <a:cs typeface="Times New Roman" panose="02020603050405020304" pitchFamily="18" charset="0"/>
              </a:rPr>
              <a:t>Climate Change is affecting surface water quality, suggesting the need for new, more comprehensive approaches. The Ministry of Environment Conservation and Parks has indicated that the phosphorus model can no longer be defended so the more recent Lake Health approaches used in Muskoka and the science by Dr. John </a:t>
            </a:r>
            <a:r>
              <a:rPr lang="en-US" i="0" dirty="0" err="1">
                <a:effectLst/>
                <a:latin typeface="Arial" panose="020B0604020202020204" pitchFamily="34" charset="0"/>
                <a:ea typeface="Calibri" panose="020F0502020204030204" pitchFamily="34" charset="0"/>
                <a:cs typeface="Times New Roman" panose="02020603050405020304" pitchFamily="18" charset="0"/>
              </a:rPr>
              <a:t>Smol</a:t>
            </a:r>
            <a:r>
              <a:rPr lang="en-US" i="0" dirty="0">
                <a:effectLst/>
                <a:latin typeface="Arial" panose="020B0604020202020204" pitchFamily="34" charset="0"/>
                <a:ea typeface="Calibri" panose="020F0502020204030204" pitchFamily="34" charset="0"/>
                <a:cs typeface="Times New Roman" panose="02020603050405020304" pitchFamily="18" charset="0"/>
              </a:rPr>
              <a:t> of Queen’s University should be considered.</a:t>
            </a:r>
          </a:p>
          <a:p>
            <a:pPr marL="873252" lvl="1" indent="-342900">
              <a:spcBef>
                <a:spcPts val="0"/>
              </a:spcBef>
              <a:spcAft>
                <a:spcPts val="600"/>
              </a:spcAft>
              <a:buFont typeface="Courier New" panose="02070309020205020404" pitchFamily="49" charset="0"/>
              <a:buChar char="o"/>
            </a:pPr>
            <a:r>
              <a:rPr lang="en-US" i="0" dirty="0">
                <a:effectLst/>
                <a:latin typeface="Arial" panose="020B0604020202020204" pitchFamily="34" charset="0"/>
                <a:ea typeface="Calibri" panose="020F0502020204030204" pitchFamily="34" charset="0"/>
                <a:cs typeface="Times New Roman" panose="02020603050405020304" pitchFamily="18" charset="0"/>
              </a:rPr>
              <a:t>Look at Rideau Lake’s new Official Plan policies on cottage redevelopment based on the report by Donnelly Law.</a:t>
            </a:r>
          </a:p>
          <a:p>
            <a:pPr marL="873252" lvl="1" indent="-342900">
              <a:spcBef>
                <a:spcPts val="0"/>
              </a:spcBef>
              <a:spcAft>
                <a:spcPts val="600"/>
              </a:spcAft>
              <a:buFont typeface="Courier New" panose="02070309020205020404" pitchFamily="49" charset="0"/>
              <a:buChar char="o"/>
            </a:pPr>
            <a:r>
              <a:rPr lang="en-US" i="0" dirty="0">
                <a:effectLst/>
                <a:latin typeface="Arial" panose="020B0604020202020204" pitchFamily="34" charset="0"/>
                <a:ea typeface="Calibri" panose="020F0502020204030204" pitchFamily="34" charset="0"/>
                <a:cs typeface="Times New Roman" panose="02020603050405020304" pitchFamily="18" charset="0"/>
              </a:rPr>
              <a:t>Lower Rideau is identified by RVCA as having very poor water quality. As the recipient of the impacts of all upstream nutrient inputs, including the entire Tay watershed, a comprehensive review of policies affecting development in the southern part of the Township is warranted. </a:t>
            </a:r>
          </a:p>
          <a:p>
            <a:pPr marL="342900" marR="0" lvl="0" indent="-342900">
              <a:spcBef>
                <a:spcPts val="0"/>
              </a:spcBef>
              <a:spcAft>
                <a:spcPts val="0"/>
              </a:spcAft>
              <a:buFont typeface="Franklin Gothic Book" panose="020B0503020102020204" pitchFamily="34" charset="0"/>
              <a:buChar char="■"/>
              <a:tabLst>
                <a:tab pos="457200" algn="l"/>
              </a:tabLs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en-CA" sz="20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CA" dirty="0"/>
          </a:p>
        </p:txBody>
      </p:sp>
    </p:spTree>
    <p:extLst>
      <p:ext uri="{BB962C8B-B14F-4D97-AF65-F5344CB8AC3E}">
        <p14:creationId xmlns:p14="http://schemas.microsoft.com/office/powerpoint/2010/main" val="927334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040C-1DD9-5D06-A2A0-A3FA124DCD01}"/>
              </a:ext>
            </a:extLst>
          </p:cNvPr>
          <p:cNvSpPr>
            <a:spLocks noGrp="1"/>
          </p:cNvSpPr>
          <p:nvPr>
            <p:ph type="title"/>
          </p:nvPr>
        </p:nvSpPr>
        <p:spPr>
          <a:xfrm>
            <a:off x="1371600" y="217717"/>
            <a:ext cx="9601200" cy="783771"/>
          </a:xfrm>
        </p:spPr>
        <p:txBody>
          <a:bodyPr/>
          <a:lstStyle/>
          <a:p>
            <a:r>
              <a:rPr lang="en-US" sz="4400" dirty="0">
                <a:latin typeface="Arial" panose="020B0604020202020204" pitchFamily="34" charset="0"/>
                <a:cs typeface="Arial" panose="020B0604020202020204" pitchFamily="34" charset="0"/>
              </a:rPr>
              <a:t>Lake Association Comments</a:t>
            </a:r>
            <a:endParaRPr lang="en-CA" dirty="0"/>
          </a:p>
        </p:txBody>
      </p:sp>
      <p:sp>
        <p:nvSpPr>
          <p:cNvPr id="3" name="Content Placeholder 2">
            <a:extLst>
              <a:ext uri="{FF2B5EF4-FFF2-40B4-BE49-F238E27FC236}">
                <a16:creationId xmlns:a16="http://schemas.microsoft.com/office/drawing/2014/main" id="{85D112BB-CFD0-3447-7129-0DF838CBE25E}"/>
              </a:ext>
            </a:extLst>
          </p:cNvPr>
          <p:cNvSpPr>
            <a:spLocks noGrp="1"/>
          </p:cNvSpPr>
          <p:nvPr>
            <p:ph idx="1"/>
          </p:nvPr>
        </p:nvSpPr>
        <p:spPr>
          <a:xfrm>
            <a:off x="696686" y="1001488"/>
            <a:ext cx="11190514" cy="5736769"/>
          </a:xfrm>
        </p:spPr>
        <p:txBody>
          <a:bodyPr>
            <a:normAutofit/>
          </a:bodyPr>
          <a:lstStyle/>
          <a:p>
            <a:pPr marL="342900" marR="0" lvl="0" indent="-342900">
              <a:spcBef>
                <a:spcPts val="0"/>
              </a:spcBef>
              <a:spcAft>
                <a:spcPts val="600"/>
              </a:spcAft>
              <a:buFont typeface="Franklin Gothic Book" panose="020B0503020102020204" pitchFamily="34" charset="0"/>
              <a:buChar char="■"/>
              <a:tabLst>
                <a:tab pos="457200" algn="l"/>
              </a:tabLst>
            </a:pPr>
            <a:r>
              <a:rPr lang="en-US" b="1" dirty="0">
                <a:effectLst/>
                <a:latin typeface="Arial" panose="020B0604020202020204" pitchFamily="34" charset="0"/>
                <a:ea typeface="Calibri" panose="020F0502020204030204" pitchFamily="34" charset="0"/>
                <a:cs typeface="Times New Roman" panose="02020603050405020304" pitchFamily="18" charset="0"/>
              </a:rPr>
              <a:t>Big Rideau Lake</a:t>
            </a:r>
            <a:r>
              <a:rPr lang="en-US" dirty="0">
                <a:effectLst/>
                <a:latin typeface="Arial" panose="020B0604020202020204" pitchFamily="34" charset="0"/>
                <a:ea typeface="Calibri" panose="020F0502020204030204" pitchFamily="34" charset="0"/>
                <a:cs typeface="Times New Roman" panose="02020603050405020304" pitchFamily="18" charset="0"/>
              </a:rPr>
              <a:t>: </a:t>
            </a:r>
          </a:p>
          <a:p>
            <a:pPr marL="873252" lvl="1" indent="-342900">
              <a:spcBef>
                <a:spcPts val="0"/>
              </a:spcBef>
              <a:spcAft>
                <a:spcPts val="600"/>
              </a:spcAft>
              <a:buFont typeface="Courier New" panose="02070309020205020404" pitchFamily="49" charset="0"/>
              <a:buChar char="o"/>
            </a:pPr>
            <a:r>
              <a:rPr lang="en-US" i="0" dirty="0">
                <a:effectLst/>
                <a:latin typeface="Arial" panose="020B0604020202020204" pitchFamily="34" charset="0"/>
                <a:ea typeface="Calibri" panose="020F0502020204030204" pitchFamily="34" charset="0"/>
                <a:cs typeface="Times New Roman" panose="02020603050405020304" pitchFamily="18" charset="0"/>
              </a:rPr>
              <a:t>The Water Setback policies should be reviewed to ensure a net environmental gain is mandatory when a reduction to the 30 m setback is to be considered. </a:t>
            </a:r>
          </a:p>
          <a:p>
            <a:pPr marL="873252" lvl="1" indent="-342900">
              <a:spcBef>
                <a:spcPts val="0"/>
              </a:spcBef>
              <a:spcAft>
                <a:spcPts val="600"/>
              </a:spcAft>
              <a:buFont typeface="Courier New" panose="02070309020205020404" pitchFamily="49" charset="0"/>
              <a:buChar char="o"/>
            </a:pPr>
            <a:r>
              <a:rPr lang="en-US" i="0" dirty="0">
                <a:effectLst/>
                <a:latin typeface="Arial" panose="020B0604020202020204" pitchFamily="34" charset="0"/>
                <a:ea typeface="Calibri" panose="020F0502020204030204" pitchFamily="34" charset="0"/>
                <a:cs typeface="Times New Roman" panose="02020603050405020304" pitchFamily="18" charset="0"/>
              </a:rPr>
              <a:t>Stronger statements to implement shoreline alteration by-laws under the Municipal Act would be welcomed. Haliburton has made good progress on this.</a:t>
            </a:r>
          </a:p>
          <a:p>
            <a:pPr marL="873252" lvl="1" indent="-342900">
              <a:spcBef>
                <a:spcPts val="0"/>
              </a:spcBef>
              <a:spcAft>
                <a:spcPts val="600"/>
              </a:spcAft>
              <a:buFont typeface="Courier New" panose="02070309020205020404" pitchFamily="49" charset="0"/>
              <a:buChar char="o"/>
            </a:pPr>
            <a:r>
              <a:rPr lang="en-US" i="0" dirty="0">
                <a:effectLst/>
                <a:latin typeface="Arial" panose="020B0604020202020204" pitchFamily="34" charset="0"/>
                <a:ea typeface="Calibri" panose="020F0502020204030204" pitchFamily="34" charset="0"/>
                <a:cs typeface="Times New Roman" panose="02020603050405020304" pitchFamily="18" charset="0"/>
              </a:rPr>
              <a:t>Stormwater management policies should reduce nutrients that flow into waterbodies from public roads, agricultural drains and private roads.</a:t>
            </a:r>
          </a:p>
          <a:p>
            <a:pPr marL="873252" lvl="1" indent="-342900">
              <a:spcBef>
                <a:spcPts val="0"/>
              </a:spcBef>
              <a:spcAft>
                <a:spcPts val="600"/>
              </a:spcAft>
              <a:buFont typeface="Courier New" panose="02070309020205020404" pitchFamily="49" charset="0"/>
              <a:buChar char="o"/>
            </a:pPr>
            <a:r>
              <a:rPr lang="en-US" i="0" dirty="0">
                <a:effectLst/>
                <a:latin typeface="Arial" panose="020B0604020202020204" pitchFamily="34" charset="0"/>
                <a:ea typeface="Calibri" panose="020F0502020204030204" pitchFamily="34" charset="0"/>
                <a:cs typeface="Times New Roman" panose="02020603050405020304" pitchFamily="18" charset="0"/>
              </a:rPr>
              <a:t>Residential policies should avoid additional units or other intensification in waterfront areas (lands with the most potential to impact surface water quality).</a:t>
            </a:r>
          </a:p>
          <a:p>
            <a:pPr marL="873252" lvl="1" indent="-342900">
              <a:spcBef>
                <a:spcPts val="0"/>
              </a:spcBef>
              <a:spcAft>
                <a:spcPts val="600"/>
              </a:spcAft>
              <a:buFont typeface="Courier New" panose="02070309020205020404" pitchFamily="49" charset="0"/>
              <a:buChar char="o"/>
            </a:pPr>
            <a:endParaRPr lang="en-US" i="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4000"/>
              </a:lnSpc>
              <a:spcBef>
                <a:spcPts val="0"/>
              </a:spcBef>
              <a:spcAft>
                <a:spcPts val="600"/>
              </a:spcAft>
              <a:buClrTx/>
              <a:buSzTx/>
              <a:buFont typeface="Franklin Gothic Book" panose="020B0503020102020204" pitchFamily="34" charset="0"/>
              <a:buChar char="■"/>
              <a:tabLst>
                <a:tab pos="457200" algn="l"/>
              </a:tabLst>
              <a:defRPr/>
            </a:pPr>
            <a:r>
              <a:rPr lang="en-US" b="1" dirty="0">
                <a:effectLst/>
                <a:latin typeface="Arial" panose="020B0604020202020204" pitchFamily="34" charset="0"/>
                <a:ea typeface="Calibri" panose="020F0502020204030204" pitchFamily="34" charset="0"/>
                <a:cs typeface="Times New Roman" panose="02020603050405020304" pitchFamily="18" charset="0"/>
              </a:rPr>
              <a:t>Little Silver and Rainbow Lakes</a:t>
            </a:r>
            <a:r>
              <a:rPr lang="en-US" dirty="0">
                <a:effectLst/>
                <a:latin typeface="Arial" panose="020B0604020202020204" pitchFamily="34" charset="0"/>
                <a:ea typeface="Calibri" panose="020F0502020204030204" pitchFamily="34" charset="0"/>
                <a:cs typeface="Times New Roman" panose="02020603050405020304" pitchFamily="18" charset="0"/>
              </a:rPr>
              <a:t>: They are pleased their Lake Management Plan has been added to Appendix D.  They have concerns about their lake’s development status </a:t>
            </a:r>
            <a:r>
              <a:rPr lang="en-US" dirty="0">
                <a:latin typeface="Arial" panose="020B0604020202020204" pitchFamily="34" charset="0"/>
                <a:ea typeface="Calibri" panose="020F0502020204030204" pitchFamily="34" charset="0"/>
                <a:cs typeface="Times New Roman" panose="02020603050405020304" pitchFamily="18" charset="0"/>
              </a:rPr>
              <a:t>with respect to</a:t>
            </a:r>
            <a:r>
              <a:rPr lang="en-US" dirty="0">
                <a:effectLst/>
                <a:latin typeface="Arial" panose="020B0604020202020204" pitchFamily="34" charset="0"/>
                <a:ea typeface="Calibri" panose="020F0502020204030204" pitchFamily="34" charset="0"/>
                <a:cs typeface="Times New Roman" panose="02020603050405020304" pitchFamily="18" charset="0"/>
              </a:rPr>
              <a:t> phosphorus. </a:t>
            </a:r>
          </a:p>
          <a:p>
            <a:pPr marL="873252" lvl="1" indent="-342900">
              <a:spcBef>
                <a:spcPts val="0"/>
              </a:spcBef>
              <a:spcAft>
                <a:spcPts val="600"/>
              </a:spcAft>
              <a:buFont typeface="Courier New" panose="02070309020205020404" pitchFamily="49" charset="0"/>
              <a:buChar char="o"/>
            </a:pPr>
            <a:endParaRPr lang="en-US" i="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19670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A8BE-DE53-4B50-8EE6-CAACD84C3F36}"/>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Official Plan (OP) Review &amp; Update</a:t>
            </a:r>
          </a:p>
        </p:txBody>
      </p:sp>
      <p:sp>
        <p:nvSpPr>
          <p:cNvPr id="3" name="Content Placeholder 2">
            <a:extLst>
              <a:ext uri="{FF2B5EF4-FFF2-40B4-BE49-F238E27FC236}">
                <a16:creationId xmlns:a16="http://schemas.microsoft.com/office/drawing/2014/main" id="{6F309E4D-A5B7-4BA6-882C-46D909FC5E17}"/>
              </a:ext>
            </a:extLst>
          </p:cNvPr>
          <p:cNvSpPr>
            <a:spLocks noGrp="1"/>
          </p:cNvSpPr>
          <p:nvPr>
            <p:ph idx="1"/>
          </p:nvPr>
        </p:nvSpPr>
        <p:spPr>
          <a:xfrm>
            <a:off x="1371600" y="1504949"/>
            <a:ext cx="9601200" cy="4974227"/>
          </a:xfrm>
        </p:spPr>
        <p:txBody>
          <a:bodyPr>
            <a:normAutofit/>
          </a:bodyPr>
          <a:lstStyle/>
          <a:p>
            <a:pPr marL="400050" marR="0" indent="-400050">
              <a:lnSpc>
                <a:spcPct val="107000"/>
              </a:lnSpc>
              <a:spcBef>
                <a:spcPts val="0"/>
              </a:spcBef>
              <a:spcAft>
                <a:spcPts val="0"/>
              </a:spcAft>
              <a:tabLst>
                <a:tab pos="2400300" algn="l"/>
              </a:tabLst>
            </a:pPr>
            <a:r>
              <a:rPr lang="en-US" dirty="0">
                <a:effectLst/>
                <a:latin typeface="Arial" panose="020B0604020202020204" pitchFamily="34" charset="0"/>
                <a:ea typeface="Calibri" panose="020F0502020204030204" pitchFamily="34" charset="0"/>
                <a:cs typeface="Arial" panose="020B0604020202020204" pitchFamily="34" charset="0"/>
              </a:rPr>
              <a:t>The 2016 TVT OP requires updating to conform to the 2020 Provincial Policy Statement</a:t>
            </a:r>
            <a:endParaRPr lang="en-US" dirty="0">
              <a:latin typeface="Arial" panose="020B0604020202020204" pitchFamily="34" charset="0"/>
              <a:ea typeface="Calibri" panose="020F0502020204030204" pitchFamily="34" charset="0"/>
              <a:cs typeface="Arial" panose="020B0604020202020204" pitchFamily="34" charset="0"/>
            </a:endParaRPr>
          </a:p>
          <a:p>
            <a:pPr marL="400050" marR="0" indent="-400050">
              <a:lnSpc>
                <a:spcPct val="107000"/>
              </a:lnSpc>
              <a:spcBef>
                <a:spcPts val="0"/>
              </a:spcBef>
              <a:spcAft>
                <a:spcPts val="0"/>
              </a:spcAft>
              <a:tabLst>
                <a:tab pos="2400300" algn="l"/>
              </a:tabLst>
            </a:pPr>
            <a:endParaRPr lang="en-US" dirty="0">
              <a:latin typeface="Arial" panose="020B0604020202020204" pitchFamily="34" charset="0"/>
              <a:ea typeface="Calibri" panose="020F0502020204030204" pitchFamily="34" charset="0"/>
              <a:cs typeface="Arial" panose="020B0604020202020204" pitchFamily="34" charset="0"/>
            </a:endParaRPr>
          </a:p>
          <a:p>
            <a:pPr marL="400050" marR="0" indent="-400050">
              <a:lnSpc>
                <a:spcPct val="107000"/>
              </a:lnSpc>
              <a:spcBef>
                <a:spcPts val="0"/>
              </a:spcBef>
              <a:spcAft>
                <a:spcPts val="0"/>
              </a:spcAft>
              <a:tabLst>
                <a:tab pos="2400300" algn="l"/>
              </a:tabLst>
            </a:pPr>
            <a:r>
              <a:rPr lang="en-US" dirty="0">
                <a:latin typeface="Arial" panose="020B0604020202020204" pitchFamily="34" charset="0"/>
                <a:ea typeface="Calibri" panose="020F0502020204030204" pitchFamily="34" charset="0"/>
                <a:cs typeface="Arial" panose="020B0604020202020204" pitchFamily="34" charset="0"/>
              </a:rPr>
              <a:t>Jp2g Consultants Inc has led the</a:t>
            </a:r>
            <a:r>
              <a:rPr lang="en-US" dirty="0">
                <a:effectLst/>
                <a:latin typeface="Arial" panose="020B0604020202020204" pitchFamily="34" charset="0"/>
                <a:ea typeface="Calibri" panose="020F0502020204030204" pitchFamily="34" charset="0"/>
                <a:cs typeface="Arial" panose="020B0604020202020204" pitchFamily="34" charset="0"/>
              </a:rPr>
              <a:t> Official Plan Update: </a:t>
            </a:r>
          </a:p>
          <a:p>
            <a:pPr lvl="1">
              <a:lnSpc>
                <a:spcPct val="107000"/>
              </a:lnSpc>
              <a:spcBef>
                <a:spcPts val="0"/>
              </a:spcBef>
              <a:spcAft>
                <a:spcPts val="0"/>
              </a:spcAft>
              <a:buFont typeface="Wingdings" panose="05000000000000000000" pitchFamily="2" charset="2"/>
              <a:buChar char="§"/>
              <a:tabLst>
                <a:tab pos="2400300" algn="l"/>
              </a:tabLst>
            </a:pPr>
            <a:r>
              <a:rPr lang="en-US" i="0" dirty="0">
                <a:effectLst/>
                <a:latin typeface="Arial" panose="020B0604020202020204" pitchFamily="34" charset="0"/>
                <a:ea typeface="Calibri" panose="020F0502020204030204" pitchFamily="34" charset="0"/>
                <a:cs typeface="Arial" panose="020B0604020202020204" pitchFamily="34" charset="0"/>
              </a:rPr>
              <a:t>Sp</a:t>
            </a:r>
            <a:r>
              <a:rPr lang="en-US" i="0" dirty="0">
                <a:latin typeface="Arial" panose="020B0604020202020204" pitchFamily="34" charset="0"/>
                <a:ea typeface="Calibri" panose="020F0502020204030204" pitchFamily="34" charset="0"/>
                <a:cs typeface="Arial" panose="020B0604020202020204" pitchFamily="34" charset="0"/>
              </a:rPr>
              <a:t>ecial Meeting to notify public of intent to review the OP – September 21, 2021</a:t>
            </a:r>
          </a:p>
          <a:p>
            <a:pPr lvl="1">
              <a:lnSpc>
                <a:spcPct val="107000"/>
              </a:lnSpc>
              <a:spcBef>
                <a:spcPts val="0"/>
              </a:spcBef>
              <a:spcAft>
                <a:spcPts val="0"/>
              </a:spcAft>
              <a:buFont typeface="Wingdings" panose="05000000000000000000" pitchFamily="2" charset="2"/>
              <a:buChar char="§"/>
              <a:tabLst>
                <a:tab pos="2400300" algn="l"/>
              </a:tabLst>
            </a:pPr>
            <a:r>
              <a:rPr lang="en-US" i="0" dirty="0">
                <a:effectLst/>
                <a:latin typeface="Arial" panose="020B0604020202020204" pitchFamily="34" charset="0"/>
                <a:ea typeface="Calibri" panose="020F0502020204030204" pitchFamily="34" charset="0"/>
                <a:cs typeface="Arial" panose="020B0604020202020204" pitchFamily="34" charset="0"/>
              </a:rPr>
              <a:t>Public Comments </a:t>
            </a:r>
            <a:r>
              <a:rPr lang="en-US" i="0" dirty="0">
                <a:latin typeface="Arial" panose="020B0604020202020204" pitchFamily="34" charset="0"/>
                <a:ea typeface="Calibri" panose="020F0502020204030204" pitchFamily="34" charset="0"/>
                <a:cs typeface="Arial" panose="020B0604020202020204" pitchFamily="34" charset="0"/>
              </a:rPr>
              <a:t>– October 15, 2021</a:t>
            </a:r>
          </a:p>
          <a:p>
            <a:pPr lvl="1">
              <a:lnSpc>
                <a:spcPct val="107000"/>
              </a:lnSpc>
              <a:spcBef>
                <a:spcPts val="0"/>
              </a:spcBef>
              <a:spcAft>
                <a:spcPts val="0"/>
              </a:spcAft>
              <a:buFont typeface="Wingdings" panose="05000000000000000000" pitchFamily="2" charset="2"/>
              <a:buChar char="§"/>
              <a:tabLst>
                <a:tab pos="2400300" algn="l"/>
              </a:tabLst>
            </a:pPr>
            <a:r>
              <a:rPr lang="en-US" i="0" dirty="0">
                <a:effectLst/>
                <a:latin typeface="Arial" panose="020B0604020202020204" pitchFamily="34" charset="0"/>
                <a:ea typeface="Calibri" panose="020F0502020204030204" pitchFamily="34" charset="0"/>
                <a:cs typeface="Arial" panose="020B0604020202020204" pitchFamily="34" charset="0"/>
              </a:rPr>
              <a:t>Issues and Options Report to Council – December 7, 2021, Direction January 25, 2022</a:t>
            </a:r>
          </a:p>
          <a:p>
            <a:pPr lvl="1">
              <a:lnSpc>
                <a:spcPct val="107000"/>
              </a:lnSpc>
              <a:spcBef>
                <a:spcPts val="0"/>
              </a:spcBef>
              <a:spcAft>
                <a:spcPts val="0"/>
              </a:spcAft>
              <a:buFont typeface="Wingdings" panose="05000000000000000000" pitchFamily="2" charset="2"/>
              <a:buChar char="§"/>
              <a:tabLst>
                <a:tab pos="2400300" algn="l"/>
              </a:tabLst>
            </a:pPr>
            <a:r>
              <a:rPr lang="en-US" i="0" dirty="0">
                <a:latin typeface="Arial" panose="020B0604020202020204" pitchFamily="34" charset="0"/>
                <a:ea typeface="Calibri" panose="020F0502020204030204" pitchFamily="34" charset="0"/>
                <a:cs typeface="Arial" panose="020B0604020202020204" pitchFamily="34" charset="0"/>
              </a:rPr>
              <a:t>Growth Management Options Report – February 8, 2022</a:t>
            </a:r>
            <a:endParaRPr lang="en-US" i="0" dirty="0">
              <a:effectLst/>
              <a:latin typeface="Arial" panose="020B0604020202020204" pitchFamily="34" charset="0"/>
              <a:ea typeface="Calibri" panose="020F0502020204030204" pitchFamily="34" charset="0"/>
              <a:cs typeface="Arial" panose="020B0604020202020204" pitchFamily="34" charset="0"/>
            </a:endParaRPr>
          </a:p>
          <a:p>
            <a:pPr lvl="1">
              <a:lnSpc>
                <a:spcPct val="107000"/>
              </a:lnSpc>
              <a:spcBef>
                <a:spcPts val="0"/>
              </a:spcBef>
              <a:spcAft>
                <a:spcPts val="0"/>
              </a:spcAft>
              <a:buFont typeface="Wingdings" panose="05000000000000000000" pitchFamily="2" charset="2"/>
              <a:buChar char="§"/>
              <a:tabLst>
                <a:tab pos="2400300" algn="l"/>
              </a:tabLst>
            </a:pPr>
            <a:r>
              <a:rPr lang="en-US" i="0" dirty="0">
                <a:latin typeface="Arial" panose="020B0604020202020204" pitchFamily="34" charset="0"/>
                <a:ea typeface="Calibri" panose="020F0502020204030204" pitchFamily="34" charset="0"/>
                <a:cs typeface="Arial" panose="020B0604020202020204" pitchFamily="34" charset="0"/>
              </a:rPr>
              <a:t>Draft Official Plan Amendment Review by Council – April 19 &amp; May 3, 2022</a:t>
            </a:r>
          </a:p>
          <a:p>
            <a:pPr lvl="1">
              <a:lnSpc>
                <a:spcPct val="107000"/>
              </a:lnSpc>
              <a:spcBef>
                <a:spcPts val="0"/>
              </a:spcBef>
              <a:spcAft>
                <a:spcPts val="0"/>
              </a:spcAft>
              <a:buFont typeface="Wingdings" panose="05000000000000000000" pitchFamily="2" charset="2"/>
              <a:buChar char="§"/>
              <a:tabLst>
                <a:tab pos="2400300" algn="l"/>
              </a:tabLst>
            </a:pPr>
            <a:r>
              <a:rPr lang="en-US" i="0" dirty="0">
                <a:effectLst/>
                <a:latin typeface="Arial" panose="020B0604020202020204" pitchFamily="34" charset="0"/>
                <a:ea typeface="Calibri" panose="020F0502020204030204" pitchFamily="34" charset="0"/>
                <a:cs typeface="Arial" panose="020B0604020202020204" pitchFamily="34" charset="0"/>
              </a:rPr>
              <a:t>Open House – in person – June 9, 2022</a:t>
            </a:r>
          </a:p>
          <a:p>
            <a:pPr lvl="1">
              <a:lnSpc>
                <a:spcPct val="107000"/>
              </a:lnSpc>
              <a:spcBef>
                <a:spcPts val="0"/>
              </a:spcBef>
              <a:spcAft>
                <a:spcPts val="0"/>
              </a:spcAft>
              <a:buFont typeface="Wingdings" panose="05000000000000000000" pitchFamily="2" charset="2"/>
              <a:buChar char="§"/>
              <a:tabLst>
                <a:tab pos="2400300" algn="l"/>
              </a:tabLst>
            </a:pPr>
            <a:r>
              <a:rPr lang="en-US" i="0" dirty="0">
                <a:latin typeface="Arial" panose="020B0604020202020204" pitchFamily="34" charset="0"/>
                <a:ea typeface="Calibri" panose="020F0502020204030204" pitchFamily="34" charset="0"/>
                <a:cs typeface="Arial" panose="020B0604020202020204" pitchFamily="34" charset="0"/>
              </a:rPr>
              <a:t>Open House – virtual – June 14, 2022</a:t>
            </a:r>
          </a:p>
          <a:p>
            <a:pPr lvl="1">
              <a:lnSpc>
                <a:spcPct val="107000"/>
              </a:lnSpc>
              <a:spcBef>
                <a:spcPts val="0"/>
              </a:spcBef>
              <a:spcAft>
                <a:spcPts val="0"/>
              </a:spcAft>
              <a:buFont typeface="Wingdings" panose="05000000000000000000" pitchFamily="2" charset="2"/>
              <a:buChar char="§"/>
              <a:tabLst>
                <a:tab pos="2400300" algn="l"/>
              </a:tabLst>
            </a:pPr>
            <a:r>
              <a:rPr lang="en-US" i="0" dirty="0">
                <a:effectLst/>
                <a:latin typeface="Arial" panose="020B0604020202020204" pitchFamily="34" charset="0"/>
                <a:ea typeface="Calibri" panose="020F0502020204030204" pitchFamily="34" charset="0"/>
                <a:cs typeface="Arial" panose="020B0604020202020204" pitchFamily="34" charset="0"/>
              </a:rPr>
              <a:t>Public Meeting – June 21, 2022</a:t>
            </a:r>
          </a:p>
          <a:p>
            <a:pPr marL="400050" marR="0" indent="-400050">
              <a:lnSpc>
                <a:spcPct val="107000"/>
              </a:lnSpc>
              <a:spcBef>
                <a:spcPts val="0"/>
              </a:spcBef>
              <a:spcAft>
                <a:spcPts val="0"/>
              </a:spcAft>
              <a:tabLst>
                <a:tab pos="2400300" algn="l"/>
              </a:tabLs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65056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4445D-83DF-4E71-87B8-58027C214AAD}"/>
              </a:ext>
            </a:extLst>
          </p:cNvPr>
          <p:cNvSpPr>
            <a:spLocks noGrp="1"/>
          </p:cNvSpPr>
          <p:nvPr>
            <p:ph type="title"/>
          </p:nvPr>
        </p:nvSpPr>
        <p:spPr/>
        <p:txBody>
          <a:bodyPr/>
          <a:lstStyle/>
          <a:p>
            <a:r>
              <a:rPr lang="en-US" dirty="0"/>
              <a:t>Current Mapping </a:t>
            </a:r>
          </a:p>
        </p:txBody>
      </p:sp>
      <p:sp>
        <p:nvSpPr>
          <p:cNvPr id="3" name="Content Placeholder 2">
            <a:extLst>
              <a:ext uri="{FF2B5EF4-FFF2-40B4-BE49-F238E27FC236}">
                <a16:creationId xmlns:a16="http://schemas.microsoft.com/office/drawing/2014/main" id="{F24A2085-8C3D-4845-A824-2713473BFBFD}"/>
              </a:ext>
            </a:extLst>
          </p:cNvPr>
          <p:cNvSpPr>
            <a:spLocks noGrp="1"/>
          </p:cNvSpPr>
          <p:nvPr>
            <p:ph idx="1"/>
          </p:nvPr>
        </p:nvSpPr>
        <p:spPr>
          <a:xfrm>
            <a:off x="1363211" y="1924116"/>
            <a:ext cx="9601200" cy="3226726"/>
          </a:xfrm>
        </p:spPr>
        <p:txBody>
          <a:bodyPr>
            <a:normAutofit/>
          </a:bodyPr>
          <a:lstStyle/>
          <a:p>
            <a:pPr marL="382588" marR="0" indent="-382588">
              <a:lnSpc>
                <a:spcPct val="107000"/>
              </a:lnSpc>
              <a:spcBef>
                <a:spcPts val="0"/>
              </a:spcBef>
              <a:spcAft>
                <a:spcPts val="800"/>
              </a:spcAft>
              <a:tabLst>
                <a:tab pos="2400300" algn="l"/>
              </a:tabLst>
            </a:pPr>
            <a:r>
              <a:rPr lang="en-US" sz="2200" dirty="0">
                <a:effectLst/>
                <a:latin typeface="Arial" panose="020B0604020202020204" pitchFamily="34" charset="0"/>
                <a:ea typeface="Calibri" panose="020F0502020204030204" pitchFamily="34" charset="0"/>
                <a:cs typeface="Arial" panose="020B0604020202020204" pitchFamily="34" charset="0"/>
              </a:rPr>
              <a:t>Currently the Township’s Official Plan has two schedules for each ward:</a:t>
            </a:r>
          </a:p>
          <a:p>
            <a:pPr marL="912940" lvl="1" indent="-382588">
              <a:lnSpc>
                <a:spcPct val="107000"/>
              </a:lnSpc>
              <a:spcBef>
                <a:spcPts val="0"/>
              </a:spcBef>
              <a:spcAft>
                <a:spcPts val="800"/>
              </a:spcAft>
              <a:tabLst>
                <a:tab pos="2400300" algn="l"/>
              </a:tabLst>
            </a:pPr>
            <a:r>
              <a:rPr lang="en-US" sz="2200" b="1" dirty="0">
                <a:effectLst/>
                <a:latin typeface="Arial" panose="020B0604020202020204" pitchFamily="34" charset="0"/>
                <a:ea typeface="Calibri" panose="020F0502020204030204" pitchFamily="34" charset="0"/>
                <a:cs typeface="Arial" panose="020B0604020202020204" pitchFamily="34" charset="0"/>
              </a:rPr>
              <a:t>Schedule A</a:t>
            </a:r>
            <a:r>
              <a:rPr lang="en-US" sz="2200" dirty="0">
                <a:effectLst/>
                <a:latin typeface="Arial" panose="020B0604020202020204" pitchFamily="34" charset="0"/>
                <a:ea typeface="Calibri" panose="020F0502020204030204" pitchFamily="34" charset="0"/>
                <a:cs typeface="Arial" panose="020B0604020202020204" pitchFamily="34" charset="0"/>
              </a:rPr>
              <a:t> which is the land use schedule (rural, hamlet, employment lands, agriculture, mineral aggregate, Provincially </a:t>
            </a:r>
            <a:r>
              <a:rPr lang="en-US" sz="2200" dirty="0">
                <a:latin typeface="Arial" panose="020B0604020202020204" pitchFamily="34" charset="0"/>
                <a:ea typeface="Calibri" panose="020F0502020204030204" pitchFamily="34" charset="0"/>
                <a:cs typeface="Arial" panose="020B0604020202020204" pitchFamily="34" charset="0"/>
              </a:rPr>
              <a:t>S</a:t>
            </a:r>
            <a:r>
              <a:rPr lang="en-US" sz="2200" dirty="0">
                <a:effectLst/>
                <a:latin typeface="Arial" panose="020B0604020202020204" pitchFamily="34" charset="0"/>
                <a:ea typeface="Calibri" panose="020F0502020204030204" pitchFamily="34" charset="0"/>
                <a:cs typeface="Arial" panose="020B0604020202020204" pitchFamily="34" charset="0"/>
              </a:rPr>
              <a:t>ignificant </a:t>
            </a:r>
            <a:r>
              <a:rPr lang="en-US" sz="2200" dirty="0">
                <a:latin typeface="Arial" panose="020B0604020202020204" pitchFamily="34" charset="0"/>
                <a:ea typeface="Calibri" panose="020F0502020204030204" pitchFamily="34" charset="0"/>
                <a:cs typeface="Arial" panose="020B0604020202020204" pitchFamily="34" charset="0"/>
              </a:rPr>
              <a:t>W</a:t>
            </a:r>
            <a:r>
              <a:rPr lang="en-US" sz="2200" dirty="0">
                <a:effectLst/>
                <a:latin typeface="Arial" panose="020B0604020202020204" pitchFamily="34" charset="0"/>
                <a:ea typeface="Calibri" panose="020F0502020204030204" pitchFamily="34" charset="0"/>
                <a:cs typeface="Arial" panose="020B0604020202020204" pitchFamily="34" charset="0"/>
              </a:rPr>
              <a:t>etlands) and,</a:t>
            </a:r>
          </a:p>
          <a:p>
            <a:pPr marL="912940" lvl="1" indent="-382588">
              <a:lnSpc>
                <a:spcPct val="107000"/>
              </a:lnSpc>
              <a:spcBef>
                <a:spcPts val="0"/>
              </a:spcBef>
              <a:spcAft>
                <a:spcPts val="800"/>
              </a:spcAft>
              <a:tabLst>
                <a:tab pos="2400300" algn="l"/>
              </a:tabLst>
            </a:pPr>
            <a:r>
              <a:rPr lang="en-US" sz="2200" b="1" dirty="0">
                <a:latin typeface="Arial" panose="020B0604020202020204" pitchFamily="34" charset="0"/>
                <a:ea typeface="Calibri" panose="020F0502020204030204" pitchFamily="34" charset="0"/>
                <a:cs typeface="Arial" panose="020B0604020202020204" pitchFamily="34" charset="0"/>
              </a:rPr>
              <a:t>Schedule B</a:t>
            </a:r>
            <a:r>
              <a:rPr lang="en-US" sz="2200" dirty="0">
                <a:latin typeface="Arial" panose="020B0604020202020204" pitchFamily="34" charset="0"/>
                <a:ea typeface="Calibri" panose="020F0502020204030204" pitchFamily="34" charset="0"/>
                <a:cs typeface="Arial" panose="020B0604020202020204" pitchFamily="34" charset="0"/>
              </a:rPr>
              <a:t> which combines environmentally sensitive lands (organic soils, wetlands, woodlands, ANSI, deer yards), plus land use constraints (such as abandoned mines, floodplain, waste site setbacks, etc.).</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497255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9C0E-C3A0-E571-EC04-98F0DBBB9E2B}"/>
              </a:ext>
            </a:extLst>
          </p:cNvPr>
          <p:cNvSpPr>
            <a:spLocks noGrp="1"/>
          </p:cNvSpPr>
          <p:nvPr>
            <p:ph type="title"/>
          </p:nvPr>
        </p:nvSpPr>
        <p:spPr/>
        <p:txBody>
          <a:bodyPr/>
          <a:lstStyle/>
          <a:p>
            <a:r>
              <a:rPr lang="en-US" dirty="0"/>
              <a:t>Mapping Changes</a:t>
            </a:r>
            <a:endParaRPr lang="en-CA" dirty="0"/>
          </a:p>
        </p:txBody>
      </p:sp>
      <p:sp>
        <p:nvSpPr>
          <p:cNvPr id="3" name="Content Placeholder 2">
            <a:extLst>
              <a:ext uri="{FF2B5EF4-FFF2-40B4-BE49-F238E27FC236}">
                <a16:creationId xmlns:a16="http://schemas.microsoft.com/office/drawing/2014/main" id="{1CC7D45D-56F9-1513-CB40-824D5D4F4907}"/>
              </a:ext>
            </a:extLst>
          </p:cNvPr>
          <p:cNvSpPr>
            <a:spLocks noGrp="1"/>
          </p:cNvSpPr>
          <p:nvPr>
            <p:ph idx="1"/>
          </p:nvPr>
        </p:nvSpPr>
        <p:spPr>
          <a:xfrm>
            <a:off x="1371600" y="1837189"/>
            <a:ext cx="9601200" cy="4030211"/>
          </a:xfrm>
        </p:spPr>
        <p:txBody>
          <a:bodyPr>
            <a:normAutofit fontScale="55000" lnSpcReduction="20000"/>
          </a:bodyPr>
          <a:lstStyle/>
          <a:p>
            <a:pPr marL="382588" marR="0" indent="-382588">
              <a:lnSpc>
                <a:spcPct val="107000"/>
              </a:lnSpc>
              <a:spcBef>
                <a:spcPts val="0"/>
              </a:spcBef>
              <a:spcAft>
                <a:spcPts val="800"/>
              </a:spcAft>
              <a:tabLst>
                <a:tab pos="2400300" algn="l"/>
              </a:tabLst>
            </a:pPr>
            <a:r>
              <a:rPr lang="en-US" sz="3600" dirty="0">
                <a:effectLst/>
                <a:latin typeface="Arial" panose="020B0604020202020204" pitchFamily="34" charset="0"/>
                <a:ea typeface="Calibri" panose="020F0502020204030204" pitchFamily="34" charset="0"/>
                <a:cs typeface="Arial" panose="020B0604020202020204" pitchFamily="34" charset="0"/>
              </a:rPr>
              <a:t>These two schedules are proposed to be replaced by </a:t>
            </a:r>
            <a:r>
              <a:rPr lang="en-US" sz="3600" b="1" dirty="0">
                <a:latin typeface="Arial" panose="020B0604020202020204" pitchFamily="34" charset="0"/>
                <a:ea typeface="Calibri" panose="020F0502020204030204" pitchFamily="34" charset="0"/>
                <a:cs typeface="Arial" panose="020B0604020202020204" pitchFamily="34" charset="0"/>
              </a:rPr>
              <a:t>three new schedules</a:t>
            </a:r>
            <a:r>
              <a:rPr lang="en-US" sz="3600" dirty="0">
                <a:latin typeface="Arial" panose="020B0604020202020204" pitchFamily="34" charset="0"/>
                <a:ea typeface="Calibri" panose="020F0502020204030204" pitchFamily="34" charset="0"/>
                <a:cs typeface="Arial" panose="020B0604020202020204" pitchFamily="34" charset="0"/>
              </a:rPr>
              <a:t>, on new, highly accurate maps showing the Township on one map per schedule:</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873252" lvl="1" indent="-342900">
              <a:lnSpc>
                <a:spcPct val="107000"/>
              </a:lnSpc>
              <a:spcBef>
                <a:spcPts val="0"/>
              </a:spcBef>
              <a:spcAft>
                <a:spcPts val="0"/>
              </a:spcAft>
              <a:buFont typeface="+mj-lt"/>
              <a:buAutoNum type="arabicPeriod"/>
              <a:tabLst>
                <a:tab pos="2400300" algn="l"/>
              </a:tabLst>
            </a:pPr>
            <a:r>
              <a:rPr lang="en-US" sz="3600" b="1" dirty="0">
                <a:effectLst/>
                <a:latin typeface="Arial" panose="020B0604020202020204" pitchFamily="34" charset="0"/>
                <a:ea typeface="Calibri" panose="020F0502020204030204" pitchFamily="34" charset="0"/>
                <a:cs typeface="Arial" panose="020B0604020202020204" pitchFamily="34" charset="0"/>
              </a:rPr>
              <a:t>New Schedule A </a:t>
            </a:r>
            <a:r>
              <a:rPr lang="en-US" sz="3600" dirty="0">
                <a:effectLst/>
                <a:latin typeface="Arial" panose="020B0604020202020204" pitchFamily="34" charset="0"/>
                <a:ea typeface="Calibri" panose="020F0502020204030204" pitchFamily="34" charset="0"/>
                <a:cs typeface="Arial" panose="020B0604020202020204" pitchFamily="34" charset="0"/>
              </a:rPr>
              <a:t>will continue to be the </a:t>
            </a:r>
            <a:r>
              <a:rPr lang="en-US" sz="3600" b="1" dirty="0">
                <a:latin typeface="Arial" panose="020B0604020202020204" pitchFamily="34" charset="0"/>
                <a:ea typeface="Calibri" panose="020F0502020204030204" pitchFamily="34" charset="0"/>
                <a:cs typeface="Arial" panose="020B0604020202020204" pitchFamily="34" charset="0"/>
              </a:rPr>
              <a:t>L</a:t>
            </a:r>
            <a:r>
              <a:rPr lang="en-US" sz="3600" b="1" dirty="0">
                <a:effectLst/>
                <a:latin typeface="Arial" panose="020B0604020202020204" pitchFamily="34" charset="0"/>
                <a:ea typeface="Calibri" panose="020F0502020204030204" pitchFamily="34" charset="0"/>
                <a:cs typeface="Arial" panose="020B0604020202020204" pitchFamily="34" charset="0"/>
              </a:rPr>
              <a:t>and </a:t>
            </a:r>
            <a:r>
              <a:rPr lang="en-US" sz="3600" b="1" dirty="0">
                <a:latin typeface="Arial" panose="020B0604020202020204" pitchFamily="34" charset="0"/>
                <a:ea typeface="Calibri" panose="020F0502020204030204" pitchFamily="34" charset="0"/>
                <a:cs typeface="Arial" panose="020B0604020202020204" pitchFamily="34" charset="0"/>
              </a:rPr>
              <a:t>U</a:t>
            </a:r>
            <a:r>
              <a:rPr lang="en-US" sz="3600" b="1" dirty="0">
                <a:effectLst/>
                <a:latin typeface="Arial" panose="020B0604020202020204" pitchFamily="34" charset="0"/>
                <a:ea typeface="Calibri" panose="020F0502020204030204" pitchFamily="34" charset="0"/>
                <a:cs typeface="Arial" panose="020B0604020202020204" pitchFamily="34" charset="0"/>
              </a:rPr>
              <a:t>se </a:t>
            </a:r>
            <a:r>
              <a:rPr lang="en-US" sz="3600" dirty="0">
                <a:effectLst/>
                <a:latin typeface="Arial" panose="020B0604020202020204" pitchFamily="34" charset="0"/>
                <a:ea typeface="Calibri" panose="020F0502020204030204" pitchFamily="34" charset="0"/>
                <a:cs typeface="Arial" panose="020B0604020202020204" pitchFamily="34" charset="0"/>
              </a:rPr>
              <a:t>schedule (Rural, Hamlet, Employment Lands</a:t>
            </a:r>
            <a:r>
              <a:rPr lang="en-US" sz="3600" dirty="0">
                <a:latin typeface="Arial" panose="020B0604020202020204" pitchFamily="34" charset="0"/>
                <a:ea typeface="Calibri" panose="020F0502020204030204" pitchFamily="34" charset="0"/>
                <a:cs typeface="Arial" panose="020B0604020202020204" pitchFamily="34" charset="0"/>
              </a:rPr>
              <a:t>, Agriculture, Active Pits and Quarries, Provincially Significant Wetlands)</a:t>
            </a: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873252" lvl="1" indent="-342900">
              <a:lnSpc>
                <a:spcPct val="107000"/>
              </a:lnSpc>
              <a:spcBef>
                <a:spcPts val="0"/>
              </a:spcBef>
              <a:spcAft>
                <a:spcPts val="0"/>
              </a:spcAft>
              <a:buFont typeface="+mj-lt"/>
              <a:buAutoNum type="arabicPeriod"/>
              <a:tabLst>
                <a:tab pos="2400300" algn="l"/>
              </a:tabLst>
            </a:pP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873252" lvl="1" indent="-342900">
              <a:lnSpc>
                <a:spcPct val="107000"/>
              </a:lnSpc>
              <a:spcBef>
                <a:spcPts val="0"/>
              </a:spcBef>
              <a:spcAft>
                <a:spcPts val="0"/>
              </a:spcAft>
              <a:buFont typeface="+mj-lt"/>
              <a:buAutoNum type="arabicPeriod"/>
              <a:tabLst>
                <a:tab pos="514350" algn="l"/>
              </a:tabLst>
            </a:pPr>
            <a:r>
              <a:rPr lang="en-US" sz="3600" b="1" dirty="0">
                <a:effectLst/>
                <a:latin typeface="Arial" panose="020B0604020202020204" pitchFamily="34" charset="0"/>
                <a:ea typeface="Calibri" panose="020F0502020204030204" pitchFamily="34" charset="0"/>
                <a:cs typeface="Arial" panose="020B0604020202020204" pitchFamily="34" charset="0"/>
              </a:rPr>
              <a:t>New Schedule B </a:t>
            </a:r>
            <a:r>
              <a:rPr lang="en-US" sz="3600" dirty="0">
                <a:effectLst/>
                <a:latin typeface="Arial" panose="020B0604020202020204" pitchFamily="34" charset="0"/>
                <a:ea typeface="Calibri" panose="020F0502020204030204" pitchFamily="34" charset="0"/>
                <a:cs typeface="Arial" panose="020B0604020202020204" pitchFamily="34" charset="0"/>
              </a:rPr>
              <a:t>will be a</a:t>
            </a:r>
            <a:r>
              <a:rPr lang="en-US" sz="3600" b="1" dirty="0">
                <a:effectLst/>
                <a:latin typeface="Arial" panose="020B0604020202020204" pitchFamily="34" charset="0"/>
                <a:ea typeface="Calibri" panose="020F0502020204030204" pitchFamily="34" charset="0"/>
                <a:cs typeface="Arial" panose="020B0604020202020204" pitchFamily="34" charset="0"/>
              </a:rPr>
              <a:t> Constraints </a:t>
            </a:r>
            <a:r>
              <a:rPr lang="en-US" sz="3600" dirty="0">
                <a:effectLst/>
                <a:latin typeface="Arial" panose="020B0604020202020204" pitchFamily="34" charset="0"/>
                <a:ea typeface="Calibri" panose="020F0502020204030204" pitchFamily="34" charset="0"/>
                <a:cs typeface="Arial" panose="020B0604020202020204" pitchFamily="34" charset="0"/>
              </a:rPr>
              <a:t>Schedule (Organic Soils, Abandoned Mines, Waste Disposal </a:t>
            </a:r>
            <a:r>
              <a:rPr lang="en-US" sz="3600" dirty="0">
                <a:latin typeface="Arial" panose="020B0604020202020204" pitchFamily="34" charset="0"/>
                <a:ea typeface="Calibri" panose="020F0502020204030204" pitchFamily="34" charset="0"/>
                <a:cs typeface="Arial" panose="020B0604020202020204" pitchFamily="34" charset="0"/>
              </a:rPr>
              <a:t>S</a:t>
            </a:r>
            <a:r>
              <a:rPr lang="en-US" sz="3600" dirty="0">
                <a:effectLst/>
                <a:latin typeface="Arial" panose="020B0604020202020204" pitchFamily="34" charset="0"/>
                <a:ea typeface="Calibri" panose="020F0502020204030204" pitchFamily="34" charset="0"/>
                <a:cs typeface="Arial" panose="020B0604020202020204" pitchFamily="34" charset="0"/>
              </a:rPr>
              <a:t>ites, Aggregate Resources, </a:t>
            </a:r>
            <a:r>
              <a:rPr lang="en-US" sz="3600" b="1" dirty="0">
                <a:latin typeface="Arial" panose="020B0604020202020204" pitchFamily="34" charset="0"/>
                <a:ea typeface="Calibri" panose="020F0502020204030204" pitchFamily="34" charset="0"/>
                <a:cs typeface="Arial" panose="020B0604020202020204" pitchFamily="34" charset="0"/>
              </a:rPr>
              <a:t>B</a:t>
            </a:r>
            <a:r>
              <a:rPr lang="en-US" sz="3600" b="1" dirty="0">
                <a:effectLst/>
                <a:latin typeface="Arial" panose="020B0604020202020204" pitchFamily="34" charset="0"/>
                <a:ea typeface="Calibri" panose="020F0502020204030204" pitchFamily="34" charset="0"/>
                <a:cs typeface="Arial" panose="020B0604020202020204" pitchFamily="34" charset="0"/>
              </a:rPr>
              <a:t>edrock </a:t>
            </a:r>
            <a:r>
              <a:rPr lang="en-US" sz="3600" b="1" dirty="0">
                <a:latin typeface="Arial" panose="020B0604020202020204" pitchFamily="34" charset="0"/>
                <a:ea typeface="Calibri" panose="020F0502020204030204" pitchFamily="34" charset="0"/>
                <a:cs typeface="Arial" panose="020B0604020202020204" pitchFamily="34" charset="0"/>
              </a:rPr>
              <a:t>R</a:t>
            </a:r>
            <a:r>
              <a:rPr lang="en-US" sz="3600" b="1" dirty="0">
                <a:effectLst/>
                <a:latin typeface="Arial" panose="020B0604020202020204" pitchFamily="34" charset="0"/>
                <a:ea typeface="Calibri" panose="020F0502020204030204" pitchFamily="34" charset="0"/>
                <a:cs typeface="Arial" panose="020B0604020202020204" pitchFamily="34" charset="0"/>
              </a:rPr>
              <a:t>esources</a:t>
            </a:r>
            <a:r>
              <a:rPr lang="en-US" sz="3600" dirty="0">
                <a:effectLst/>
                <a:latin typeface="Arial" panose="020B0604020202020204" pitchFamily="34" charset="0"/>
                <a:ea typeface="Calibri" panose="020F0502020204030204" pitchFamily="34" charset="0"/>
                <a:cs typeface="Arial" panose="020B0604020202020204" pitchFamily="34" charset="0"/>
              </a:rPr>
              <a:t>, Intake Protection </a:t>
            </a:r>
            <a:r>
              <a:rPr lang="en-US" sz="3600" dirty="0">
                <a:latin typeface="Arial" panose="020B0604020202020204" pitchFamily="34" charset="0"/>
                <a:ea typeface="Calibri" panose="020F0502020204030204" pitchFamily="34" charset="0"/>
                <a:cs typeface="Arial" panose="020B0604020202020204" pitchFamily="34" charset="0"/>
              </a:rPr>
              <a:t>Z</a:t>
            </a:r>
            <a:r>
              <a:rPr lang="en-US" sz="3600" dirty="0">
                <a:effectLst/>
                <a:latin typeface="Arial" panose="020B0604020202020204" pitchFamily="34" charset="0"/>
                <a:ea typeface="Calibri" panose="020F0502020204030204" pitchFamily="34" charset="0"/>
                <a:cs typeface="Arial" panose="020B0604020202020204" pitchFamily="34" charset="0"/>
              </a:rPr>
              <a:t>ones, </a:t>
            </a:r>
            <a:r>
              <a:rPr lang="en-US" sz="3600" b="1" dirty="0">
                <a:latin typeface="Arial" panose="020B0604020202020204" pitchFamily="34" charset="0"/>
                <a:ea typeface="Calibri" panose="020F0502020204030204" pitchFamily="34" charset="0"/>
                <a:cs typeface="Arial" panose="020B0604020202020204" pitchFamily="34" charset="0"/>
              </a:rPr>
              <a:t>W</a:t>
            </a:r>
            <a:r>
              <a:rPr lang="en-US" sz="3600" b="1" dirty="0">
                <a:effectLst/>
                <a:latin typeface="Arial" panose="020B0604020202020204" pitchFamily="34" charset="0"/>
                <a:ea typeface="Calibri" panose="020F0502020204030204" pitchFamily="34" charset="0"/>
                <a:cs typeface="Arial" panose="020B0604020202020204" pitchFamily="34" charset="0"/>
              </a:rPr>
              <a:t>ildland Fire </a:t>
            </a:r>
            <a:r>
              <a:rPr lang="en-US" sz="3600" b="1" dirty="0">
                <a:latin typeface="Arial" panose="020B0604020202020204" pitchFamily="34" charset="0"/>
                <a:ea typeface="Calibri" panose="020F0502020204030204" pitchFamily="34" charset="0"/>
                <a:cs typeface="Arial" panose="020B0604020202020204" pitchFamily="34" charset="0"/>
              </a:rPr>
              <a:t>H</a:t>
            </a:r>
            <a:r>
              <a:rPr lang="en-US" sz="3600" b="1" dirty="0">
                <a:effectLst/>
                <a:latin typeface="Arial" panose="020B0604020202020204" pitchFamily="34" charset="0"/>
                <a:ea typeface="Calibri" panose="020F0502020204030204" pitchFamily="34" charset="0"/>
                <a:cs typeface="Arial" panose="020B0604020202020204" pitchFamily="34" charset="0"/>
              </a:rPr>
              <a:t>azard</a:t>
            </a:r>
            <a:r>
              <a:rPr lang="en-US" sz="3600" dirty="0">
                <a:effectLst/>
                <a:latin typeface="Arial" panose="020B0604020202020204" pitchFamily="34" charset="0"/>
                <a:ea typeface="Calibri" panose="020F0502020204030204" pitchFamily="34" charset="0"/>
                <a:cs typeface="Arial" panose="020B0604020202020204" pitchFamily="34" charset="0"/>
              </a:rPr>
              <a:t>, Floodplains)</a:t>
            </a:r>
          </a:p>
          <a:p>
            <a:pPr marL="873252" lvl="1" indent="-342900">
              <a:lnSpc>
                <a:spcPct val="107000"/>
              </a:lnSpc>
              <a:spcBef>
                <a:spcPts val="0"/>
              </a:spcBef>
              <a:spcAft>
                <a:spcPts val="0"/>
              </a:spcAft>
              <a:buFont typeface="+mj-lt"/>
              <a:buAutoNum type="arabicPeriod"/>
              <a:tabLst>
                <a:tab pos="514350" algn="l"/>
              </a:tabLst>
            </a:pPr>
            <a:endParaRPr lang="en-US" sz="3600" dirty="0">
              <a:effectLst/>
              <a:latin typeface="Arial" panose="020B0604020202020204" pitchFamily="34" charset="0"/>
              <a:ea typeface="Calibri" panose="020F0502020204030204" pitchFamily="34" charset="0"/>
              <a:cs typeface="Arial" panose="020B0604020202020204" pitchFamily="34" charset="0"/>
            </a:endParaRPr>
          </a:p>
          <a:p>
            <a:pPr marL="873252" lvl="1" indent="-342900">
              <a:lnSpc>
                <a:spcPct val="107000"/>
              </a:lnSpc>
              <a:spcBef>
                <a:spcPts val="0"/>
              </a:spcBef>
              <a:spcAft>
                <a:spcPts val="0"/>
              </a:spcAft>
              <a:buFont typeface="+mj-lt"/>
              <a:buAutoNum type="arabicPeriod"/>
              <a:tabLst>
                <a:tab pos="514350" algn="l"/>
              </a:tabLst>
            </a:pPr>
            <a:r>
              <a:rPr lang="en-US" sz="3600" b="1" dirty="0">
                <a:effectLst/>
                <a:latin typeface="Arial" panose="020B0604020202020204" pitchFamily="34" charset="0"/>
                <a:ea typeface="Calibri" panose="020F0502020204030204" pitchFamily="34" charset="0"/>
                <a:cs typeface="Arial" panose="020B0604020202020204" pitchFamily="34" charset="0"/>
              </a:rPr>
              <a:t>New Schedule </a:t>
            </a:r>
            <a:r>
              <a:rPr lang="en-US" sz="3600" b="1" dirty="0">
                <a:latin typeface="Arial" panose="020B0604020202020204" pitchFamily="34" charset="0"/>
                <a:ea typeface="Calibri" panose="020F0502020204030204" pitchFamily="34" charset="0"/>
                <a:cs typeface="Arial" panose="020B0604020202020204" pitchFamily="34" charset="0"/>
              </a:rPr>
              <a:t>C </a:t>
            </a:r>
            <a:r>
              <a:rPr lang="en-US" sz="3600" dirty="0">
                <a:latin typeface="Arial" panose="020B0604020202020204" pitchFamily="34" charset="0"/>
                <a:ea typeface="Calibri" panose="020F0502020204030204" pitchFamily="34" charset="0"/>
                <a:cs typeface="Arial" panose="020B0604020202020204" pitchFamily="34" charset="0"/>
              </a:rPr>
              <a:t>will be the </a:t>
            </a:r>
            <a:r>
              <a:rPr lang="en-US" sz="3600" b="1" dirty="0">
                <a:latin typeface="Arial" panose="020B0604020202020204" pitchFamily="34" charset="0"/>
                <a:ea typeface="Calibri" panose="020F0502020204030204" pitchFamily="34" charset="0"/>
                <a:cs typeface="Arial" panose="020B0604020202020204" pitchFamily="34" charset="0"/>
              </a:rPr>
              <a:t>Natural Heritage System </a:t>
            </a:r>
            <a:r>
              <a:rPr lang="en-US" sz="3600" dirty="0">
                <a:latin typeface="Arial" panose="020B0604020202020204" pitchFamily="34" charset="0"/>
                <a:ea typeface="Calibri" panose="020F0502020204030204" pitchFamily="34" charset="0"/>
                <a:cs typeface="Arial" panose="020B0604020202020204" pitchFamily="34" charset="0"/>
              </a:rPr>
              <a:t>Schedule (</a:t>
            </a:r>
            <a:r>
              <a:rPr lang="en-US" sz="3600" b="1" dirty="0">
                <a:latin typeface="Arial" panose="020B0604020202020204" pitchFamily="34" charset="0"/>
                <a:ea typeface="Calibri" panose="020F0502020204030204" pitchFamily="34" charset="0"/>
                <a:cs typeface="Arial" panose="020B0604020202020204" pitchFamily="34" charset="0"/>
              </a:rPr>
              <a:t>Wetlands</a:t>
            </a:r>
            <a:r>
              <a:rPr lang="en-US" sz="3600" dirty="0">
                <a:latin typeface="Arial" panose="020B0604020202020204" pitchFamily="34" charset="0"/>
                <a:ea typeface="Calibri" panose="020F0502020204030204" pitchFamily="34" charset="0"/>
                <a:cs typeface="Arial" panose="020B0604020202020204" pitchFamily="34" charset="0"/>
              </a:rPr>
              <a:t>, ANSI, Significant Woodlands, </a:t>
            </a:r>
            <a:r>
              <a:rPr lang="en-US" sz="3600" b="1" dirty="0">
                <a:latin typeface="Arial" panose="020B0604020202020204" pitchFamily="34" charset="0"/>
                <a:ea typeface="Calibri" panose="020F0502020204030204" pitchFamily="34" charset="0"/>
                <a:cs typeface="Arial" panose="020B0604020202020204" pitchFamily="34" charset="0"/>
              </a:rPr>
              <a:t>Locally Significant Natural Areas</a:t>
            </a:r>
            <a:r>
              <a:rPr lang="en-US" sz="3600" dirty="0">
                <a:latin typeface="Arial" panose="020B0604020202020204" pitchFamily="34" charset="0"/>
                <a:ea typeface="Calibri" panose="020F0502020204030204" pitchFamily="34" charset="0"/>
                <a:cs typeface="Arial" panose="020B0604020202020204" pitchFamily="34" charset="0"/>
              </a:rPr>
              <a:t>, Community Forest, Provincial Parks, waterbodies and Natural Corridors and Linkages)</a:t>
            </a:r>
          </a:p>
          <a:p>
            <a:endParaRPr lang="en-CA" dirty="0"/>
          </a:p>
        </p:txBody>
      </p:sp>
    </p:spTree>
    <p:extLst>
      <p:ext uri="{BB962C8B-B14F-4D97-AF65-F5344CB8AC3E}">
        <p14:creationId xmlns:p14="http://schemas.microsoft.com/office/powerpoint/2010/main" val="298436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CC82B-C87A-3E63-94FC-DC755B44CE7F}"/>
              </a:ext>
            </a:extLst>
          </p:cNvPr>
          <p:cNvSpPr>
            <a:spLocks noGrp="1"/>
          </p:cNvSpPr>
          <p:nvPr>
            <p:ph type="title"/>
          </p:nvPr>
        </p:nvSpPr>
        <p:spPr>
          <a:xfrm>
            <a:off x="1371600" y="377890"/>
            <a:ext cx="9601200" cy="965718"/>
          </a:xfrm>
        </p:spPr>
        <p:txBody>
          <a:bodyPr/>
          <a:lstStyle/>
          <a:p>
            <a:r>
              <a:rPr lang="en-CA" dirty="0"/>
              <a:t>Schedule A – Land Use</a:t>
            </a:r>
          </a:p>
        </p:txBody>
      </p:sp>
      <p:graphicFrame>
        <p:nvGraphicFramePr>
          <p:cNvPr id="4" name="Content Placeholder 3">
            <a:extLst>
              <a:ext uri="{FF2B5EF4-FFF2-40B4-BE49-F238E27FC236}">
                <a16:creationId xmlns:a16="http://schemas.microsoft.com/office/drawing/2014/main" id="{499F36E5-3B44-BD0A-0CD0-7773EF023507}"/>
              </a:ext>
            </a:extLst>
          </p:cNvPr>
          <p:cNvGraphicFramePr>
            <a:graphicFrameLocks noGrp="1" noChangeAspect="1"/>
          </p:cNvGraphicFramePr>
          <p:nvPr>
            <p:ph idx="1"/>
            <p:extLst>
              <p:ext uri="{D42A27DB-BD31-4B8C-83A1-F6EECF244321}">
                <p14:modId xmlns:p14="http://schemas.microsoft.com/office/powerpoint/2010/main" val="4212490608"/>
              </p:ext>
            </p:extLst>
          </p:nvPr>
        </p:nvGraphicFramePr>
        <p:xfrm>
          <a:off x="2077227" y="1259631"/>
          <a:ext cx="8205107" cy="5470072"/>
        </p:xfrm>
        <a:graphic>
          <a:graphicData uri="http://schemas.openxmlformats.org/presentationml/2006/ole">
            <mc:AlternateContent xmlns:mc="http://schemas.openxmlformats.org/markup-compatibility/2006">
              <mc:Choice xmlns:v="urn:schemas-microsoft-com:vml" Requires="v">
                <p:oleObj name="Acrobat Document" r:id="rId2" imgW="24688800" imgH="16459200" progId="AcroExch.Document.DC">
                  <p:embed/>
                </p:oleObj>
              </mc:Choice>
              <mc:Fallback>
                <p:oleObj name="Acrobat Document" r:id="rId2" imgW="24688800" imgH="16459200" progId="AcroExch.Document.DC">
                  <p:embed/>
                  <p:pic>
                    <p:nvPicPr>
                      <p:cNvPr id="0" name=""/>
                      <p:cNvPicPr/>
                      <p:nvPr/>
                    </p:nvPicPr>
                    <p:blipFill>
                      <a:blip r:embed="rId3"/>
                      <a:stretch>
                        <a:fillRect/>
                      </a:stretch>
                    </p:blipFill>
                    <p:spPr>
                      <a:xfrm>
                        <a:off x="2077227" y="1259631"/>
                        <a:ext cx="8205107" cy="5470072"/>
                      </a:xfrm>
                      <a:prstGeom prst="rect">
                        <a:avLst/>
                      </a:prstGeom>
                    </p:spPr>
                  </p:pic>
                </p:oleObj>
              </mc:Fallback>
            </mc:AlternateContent>
          </a:graphicData>
        </a:graphic>
      </p:graphicFrame>
    </p:spTree>
    <p:extLst>
      <p:ext uri="{BB962C8B-B14F-4D97-AF65-F5344CB8AC3E}">
        <p14:creationId xmlns:p14="http://schemas.microsoft.com/office/powerpoint/2010/main" val="1622731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63754-9350-7741-1600-5021A4F414BF}"/>
              </a:ext>
            </a:extLst>
          </p:cNvPr>
          <p:cNvSpPr>
            <a:spLocks noGrp="1"/>
          </p:cNvSpPr>
          <p:nvPr>
            <p:ph type="title"/>
          </p:nvPr>
        </p:nvSpPr>
        <p:spPr>
          <a:xfrm>
            <a:off x="1352939" y="340568"/>
            <a:ext cx="9601200" cy="1301620"/>
          </a:xfrm>
        </p:spPr>
        <p:txBody>
          <a:bodyPr/>
          <a:lstStyle/>
          <a:p>
            <a:r>
              <a:rPr lang="en-CA" dirty="0"/>
              <a:t>Schedule B – Development Constraints</a:t>
            </a:r>
          </a:p>
        </p:txBody>
      </p:sp>
      <p:graphicFrame>
        <p:nvGraphicFramePr>
          <p:cNvPr id="4" name="Content Placeholder 3">
            <a:extLst>
              <a:ext uri="{FF2B5EF4-FFF2-40B4-BE49-F238E27FC236}">
                <a16:creationId xmlns:a16="http://schemas.microsoft.com/office/drawing/2014/main" id="{8560B9A7-F38D-C439-916D-65EFED546BE1}"/>
              </a:ext>
            </a:extLst>
          </p:cNvPr>
          <p:cNvGraphicFramePr>
            <a:graphicFrameLocks noGrp="1" noChangeAspect="1"/>
          </p:cNvGraphicFramePr>
          <p:nvPr>
            <p:ph idx="1"/>
            <p:extLst>
              <p:ext uri="{D42A27DB-BD31-4B8C-83A1-F6EECF244321}">
                <p14:modId xmlns:p14="http://schemas.microsoft.com/office/powerpoint/2010/main" val="670814608"/>
              </p:ext>
            </p:extLst>
          </p:nvPr>
        </p:nvGraphicFramePr>
        <p:xfrm>
          <a:off x="2123880" y="1306285"/>
          <a:ext cx="8177116" cy="5451411"/>
        </p:xfrm>
        <a:graphic>
          <a:graphicData uri="http://schemas.openxmlformats.org/presentationml/2006/ole">
            <mc:AlternateContent xmlns:mc="http://schemas.openxmlformats.org/markup-compatibility/2006">
              <mc:Choice xmlns:v="urn:schemas-microsoft-com:vml" Requires="v">
                <p:oleObj name="Acrobat Document" r:id="rId2" imgW="24688800" imgH="16459200" progId="AcroExch.Document.DC">
                  <p:embed/>
                </p:oleObj>
              </mc:Choice>
              <mc:Fallback>
                <p:oleObj name="Acrobat Document" r:id="rId2" imgW="24688800" imgH="16459200" progId="AcroExch.Document.DC">
                  <p:embed/>
                  <p:pic>
                    <p:nvPicPr>
                      <p:cNvPr id="0" name=""/>
                      <p:cNvPicPr/>
                      <p:nvPr/>
                    </p:nvPicPr>
                    <p:blipFill>
                      <a:blip r:embed="rId3"/>
                      <a:stretch>
                        <a:fillRect/>
                      </a:stretch>
                    </p:blipFill>
                    <p:spPr>
                      <a:xfrm>
                        <a:off x="2123880" y="1306285"/>
                        <a:ext cx="8177116" cy="5451411"/>
                      </a:xfrm>
                      <a:prstGeom prst="rect">
                        <a:avLst/>
                      </a:prstGeom>
                    </p:spPr>
                  </p:pic>
                </p:oleObj>
              </mc:Fallback>
            </mc:AlternateContent>
          </a:graphicData>
        </a:graphic>
      </p:graphicFrame>
    </p:spTree>
    <p:extLst>
      <p:ext uri="{BB962C8B-B14F-4D97-AF65-F5344CB8AC3E}">
        <p14:creationId xmlns:p14="http://schemas.microsoft.com/office/powerpoint/2010/main" val="1839497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CDA13-EC76-AFC3-70AF-67A17F85FA3C}"/>
              </a:ext>
            </a:extLst>
          </p:cNvPr>
          <p:cNvSpPr>
            <a:spLocks noGrp="1"/>
          </p:cNvSpPr>
          <p:nvPr>
            <p:ph type="title"/>
          </p:nvPr>
        </p:nvSpPr>
        <p:spPr>
          <a:xfrm>
            <a:off x="1380931" y="359229"/>
            <a:ext cx="9601200" cy="1485900"/>
          </a:xfrm>
        </p:spPr>
        <p:txBody>
          <a:bodyPr/>
          <a:lstStyle/>
          <a:p>
            <a:r>
              <a:rPr lang="en-CA" dirty="0"/>
              <a:t>Schedule C – Natural Heritage Features</a:t>
            </a:r>
          </a:p>
        </p:txBody>
      </p:sp>
      <p:graphicFrame>
        <p:nvGraphicFramePr>
          <p:cNvPr id="4" name="Content Placeholder 3">
            <a:extLst>
              <a:ext uri="{FF2B5EF4-FFF2-40B4-BE49-F238E27FC236}">
                <a16:creationId xmlns:a16="http://schemas.microsoft.com/office/drawing/2014/main" id="{0240AA33-0646-9C6C-6B88-B7178854F6FB}"/>
              </a:ext>
            </a:extLst>
          </p:cNvPr>
          <p:cNvGraphicFramePr>
            <a:graphicFrameLocks noGrp="1" noChangeAspect="1"/>
          </p:cNvGraphicFramePr>
          <p:nvPr>
            <p:ph idx="1"/>
            <p:extLst>
              <p:ext uri="{D42A27DB-BD31-4B8C-83A1-F6EECF244321}">
                <p14:modId xmlns:p14="http://schemas.microsoft.com/office/powerpoint/2010/main" val="1431077173"/>
              </p:ext>
            </p:extLst>
          </p:nvPr>
        </p:nvGraphicFramePr>
        <p:xfrm>
          <a:off x="2273169" y="1315615"/>
          <a:ext cx="8117633" cy="5411756"/>
        </p:xfrm>
        <a:graphic>
          <a:graphicData uri="http://schemas.openxmlformats.org/presentationml/2006/ole">
            <mc:AlternateContent xmlns:mc="http://schemas.openxmlformats.org/markup-compatibility/2006">
              <mc:Choice xmlns:v="urn:schemas-microsoft-com:vml" Requires="v">
                <p:oleObj name="Acrobat Document" r:id="rId2" imgW="24688800" imgH="16459200" progId="AcroExch.Document.DC">
                  <p:embed/>
                </p:oleObj>
              </mc:Choice>
              <mc:Fallback>
                <p:oleObj name="Acrobat Document" r:id="rId2" imgW="24688800" imgH="16459200" progId="AcroExch.Document.DC">
                  <p:embed/>
                  <p:pic>
                    <p:nvPicPr>
                      <p:cNvPr id="0" name=""/>
                      <p:cNvPicPr/>
                      <p:nvPr/>
                    </p:nvPicPr>
                    <p:blipFill>
                      <a:blip r:embed="rId3"/>
                      <a:stretch>
                        <a:fillRect/>
                      </a:stretch>
                    </p:blipFill>
                    <p:spPr>
                      <a:xfrm>
                        <a:off x="2273169" y="1315615"/>
                        <a:ext cx="8117633" cy="5411756"/>
                      </a:xfrm>
                      <a:prstGeom prst="rect">
                        <a:avLst/>
                      </a:prstGeom>
                    </p:spPr>
                  </p:pic>
                </p:oleObj>
              </mc:Fallback>
            </mc:AlternateContent>
          </a:graphicData>
        </a:graphic>
      </p:graphicFrame>
    </p:spTree>
    <p:extLst>
      <p:ext uri="{BB962C8B-B14F-4D97-AF65-F5344CB8AC3E}">
        <p14:creationId xmlns:p14="http://schemas.microsoft.com/office/powerpoint/2010/main" val="2264002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A393-2632-41B6-81AD-0F61FC3B29AF}"/>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D899D6FF-6F26-4B3A-8EA6-51EE16A368CC}"/>
              </a:ext>
            </a:extLst>
          </p:cNvPr>
          <p:cNvSpPr>
            <a:spLocks noGrp="1"/>
          </p:cNvSpPr>
          <p:nvPr>
            <p:ph idx="1"/>
          </p:nvPr>
        </p:nvSpPr>
        <p:spPr>
          <a:xfrm>
            <a:off x="1371600" y="1543051"/>
            <a:ext cx="9601200" cy="5000624"/>
          </a:xfrm>
        </p:spPr>
        <p:txBody>
          <a:bodyPr>
            <a:normAutofit fontScale="92500" lnSpcReduction="20000"/>
          </a:bodyPr>
          <a:lstStyle/>
          <a:p>
            <a:pPr>
              <a:lnSpc>
                <a:spcPct val="110000"/>
              </a:lnSpc>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Council would like to encourage the public to provide comments on the Draft Official Plan by </a:t>
            </a:r>
            <a:r>
              <a:rPr lang="en-US" sz="2200" b="1" dirty="0">
                <a:effectLst/>
                <a:latin typeface="Arial" panose="020B0604020202020204" pitchFamily="34" charset="0"/>
                <a:ea typeface="Calibri" panose="020F0502020204030204" pitchFamily="34" charset="0"/>
                <a:cs typeface="Arial" panose="020B0604020202020204" pitchFamily="34" charset="0"/>
              </a:rPr>
              <a:t>June 30, 2022, </a:t>
            </a:r>
            <a:r>
              <a:rPr lang="en-US" sz="2200" dirty="0">
                <a:effectLst/>
                <a:latin typeface="Arial" panose="020B0604020202020204" pitchFamily="34" charset="0"/>
                <a:ea typeface="Calibri" panose="020F0502020204030204" pitchFamily="34" charset="0"/>
                <a:cs typeface="Arial" panose="020B0604020202020204" pitchFamily="34" charset="0"/>
              </a:rPr>
              <a:t>to ensure they are captured prior to Council considering the adoption of the draft Official Plan. </a:t>
            </a:r>
          </a:p>
          <a:p>
            <a:pPr>
              <a:lnSpc>
                <a:spcPct val="110000"/>
              </a:lnSpc>
              <a:spcAft>
                <a:spcPts val="600"/>
              </a:spcAft>
            </a:pPr>
            <a:r>
              <a:rPr lang="en-US" sz="2200" dirty="0">
                <a:latin typeface="Arial" panose="020B0604020202020204" pitchFamily="34" charset="0"/>
                <a:ea typeface="Calibri" panose="020F0502020204030204" pitchFamily="34" charset="0"/>
                <a:cs typeface="Arial" panose="020B0604020202020204" pitchFamily="34" charset="0"/>
              </a:rPr>
              <a:t>Council will review comments provided and will determine what changes, if any, should be made to the draft Official Plan (at a regular </a:t>
            </a:r>
            <a:r>
              <a:rPr lang="en-US" sz="2200" b="1" dirty="0">
                <a:latin typeface="Arial" panose="020B0604020202020204" pitchFamily="34" charset="0"/>
                <a:ea typeface="Calibri" panose="020F0502020204030204" pitchFamily="34" charset="0"/>
                <a:cs typeface="Arial" panose="020B0604020202020204" pitchFamily="34" charset="0"/>
              </a:rPr>
              <a:t>Committee of the Whole </a:t>
            </a:r>
            <a:r>
              <a:rPr lang="en-US" sz="2200" dirty="0">
                <a:latin typeface="Arial" panose="020B0604020202020204" pitchFamily="34" charset="0"/>
                <a:ea typeface="Calibri" panose="020F0502020204030204" pitchFamily="34" charset="0"/>
                <a:cs typeface="Arial" panose="020B0604020202020204" pitchFamily="34" charset="0"/>
              </a:rPr>
              <a:t>meeting in </a:t>
            </a:r>
            <a:r>
              <a:rPr lang="en-US" sz="2200" b="1" dirty="0">
                <a:latin typeface="Arial" panose="020B0604020202020204" pitchFamily="34" charset="0"/>
                <a:ea typeface="Calibri" panose="020F0502020204030204" pitchFamily="34" charset="0"/>
                <a:cs typeface="Arial" panose="020B0604020202020204" pitchFamily="34" charset="0"/>
              </a:rPr>
              <a:t>August or September</a:t>
            </a:r>
            <a:r>
              <a:rPr lang="en-US" sz="2200" dirty="0">
                <a:latin typeface="Arial" panose="020B0604020202020204" pitchFamily="34" charset="0"/>
                <a:ea typeface="Calibri" panose="020F0502020204030204" pitchFamily="34" charset="0"/>
                <a:cs typeface="Arial" panose="020B0604020202020204" pitchFamily="34" charset="0"/>
              </a:rPr>
              <a:t>).</a:t>
            </a:r>
            <a:r>
              <a:rPr lang="en-US" sz="2200" dirty="0">
                <a:effectLst/>
                <a:latin typeface="Arial" panose="020B0604020202020204" pitchFamily="34" charset="0"/>
                <a:ea typeface="Calibri" panose="020F0502020204030204" pitchFamily="34" charset="0"/>
                <a:cs typeface="Arial" panose="020B0604020202020204" pitchFamily="34" charset="0"/>
              </a:rPr>
              <a:t> </a:t>
            </a:r>
          </a:p>
          <a:p>
            <a:pPr>
              <a:lnSpc>
                <a:spcPct val="110000"/>
              </a:lnSpc>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Once </a:t>
            </a:r>
            <a:r>
              <a:rPr lang="en-US" sz="2200" dirty="0">
                <a:latin typeface="Arial" panose="020B0604020202020204" pitchFamily="34" charset="0"/>
                <a:ea typeface="Calibri" panose="020F0502020204030204" pitchFamily="34" charset="0"/>
                <a:cs typeface="Arial" panose="020B0604020202020204" pitchFamily="34" charset="0"/>
              </a:rPr>
              <a:t>adopted, Council will forward the adopted Official Plan to </a:t>
            </a:r>
            <a:r>
              <a:rPr lang="en-US" sz="2200" b="1" dirty="0">
                <a:latin typeface="Arial" panose="020B0604020202020204" pitchFamily="34" charset="0"/>
                <a:ea typeface="Calibri" panose="020F0502020204030204" pitchFamily="34" charset="0"/>
                <a:cs typeface="Arial" panose="020B0604020202020204" pitchFamily="34" charset="0"/>
              </a:rPr>
              <a:t>Lanark County </a:t>
            </a:r>
            <a:r>
              <a:rPr lang="en-US" sz="2200" dirty="0">
                <a:latin typeface="Arial" panose="020B0604020202020204" pitchFamily="34" charset="0"/>
                <a:ea typeface="Calibri" panose="020F0502020204030204" pitchFamily="34" charset="0"/>
                <a:cs typeface="Arial" panose="020B0604020202020204" pitchFamily="34" charset="0"/>
              </a:rPr>
              <a:t>for final approval.  Those individuals not in agreement with the adopted Plan have an opportunity to express their concerns to Lanark County prior to its approval.</a:t>
            </a:r>
            <a:r>
              <a:rPr lang="en-US" sz="2200" dirty="0">
                <a:effectLst/>
                <a:latin typeface="Arial" panose="020B0604020202020204" pitchFamily="34" charset="0"/>
                <a:ea typeface="Calibri" panose="020F0502020204030204" pitchFamily="34" charset="0"/>
                <a:cs typeface="Arial" panose="020B0604020202020204" pitchFamily="34" charset="0"/>
              </a:rPr>
              <a:t> </a:t>
            </a:r>
          </a:p>
          <a:p>
            <a:pPr>
              <a:lnSpc>
                <a:spcPct val="110000"/>
              </a:lnSpc>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Once approved by Lanark County, there will be a posted notice identifying the appeal process for </a:t>
            </a:r>
            <a:r>
              <a:rPr lang="en-US" sz="2200" dirty="0">
                <a:latin typeface="Arial" panose="020B0604020202020204" pitchFamily="34" charset="0"/>
                <a:ea typeface="Calibri" panose="020F0502020204030204" pitchFamily="34" charset="0"/>
                <a:cs typeface="Arial" panose="020B0604020202020204" pitchFamily="34" charset="0"/>
              </a:rPr>
              <a:t>any</a:t>
            </a:r>
            <a:r>
              <a:rPr lang="en-US" sz="2200" dirty="0">
                <a:effectLst/>
                <a:latin typeface="Arial" panose="020B0604020202020204" pitchFamily="34" charset="0"/>
                <a:ea typeface="Calibri" panose="020F0502020204030204" pitchFamily="34" charset="0"/>
                <a:cs typeface="Arial" panose="020B0604020202020204" pitchFamily="34" charset="0"/>
              </a:rPr>
              <a:t> public </a:t>
            </a:r>
            <a:r>
              <a:rPr lang="en-US" sz="2200" dirty="0">
                <a:latin typeface="Arial" panose="020B0604020202020204" pitchFamily="34" charset="0"/>
                <a:ea typeface="Calibri" panose="020F0502020204030204" pitchFamily="34" charset="0"/>
                <a:cs typeface="Arial" panose="020B0604020202020204" pitchFamily="34" charset="0"/>
              </a:rPr>
              <a:t>or</a:t>
            </a:r>
            <a:r>
              <a:rPr lang="en-US" sz="2200" dirty="0">
                <a:effectLst/>
                <a:latin typeface="Arial" panose="020B0604020202020204" pitchFamily="34" charset="0"/>
                <a:ea typeface="Calibri" panose="020F0502020204030204" pitchFamily="34" charset="0"/>
                <a:cs typeface="Arial" panose="020B0604020202020204" pitchFamily="34" charset="0"/>
              </a:rPr>
              <a:t> agencies not supportive of the </a:t>
            </a:r>
            <a:r>
              <a:rPr lang="en-US" sz="2200">
                <a:effectLst/>
                <a:latin typeface="Arial" panose="020B0604020202020204" pitchFamily="34" charset="0"/>
                <a:ea typeface="Calibri" panose="020F0502020204030204" pitchFamily="34" charset="0"/>
                <a:cs typeface="Arial" panose="020B0604020202020204" pitchFamily="34" charset="0"/>
              </a:rPr>
              <a:t>approved </a:t>
            </a:r>
            <a:r>
              <a:rPr lang="en-US" sz="2200">
                <a:latin typeface="Arial" panose="020B0604020202020204" pitchFamily="34" charset="0"/>
                <a:ea typeface="Calibri" panose="020F0502020204030204" pitchFamily="34" charset="0"/>
                <a:cs typeface="Arial" panose="020B0604020202020204" pitchFamily="34" charset="0"/>
              </a:rPr>
              <a:t>Plan</a:t>
            </a:r>
            <a:r>
              <a:rPr lang="en-US" sz="2200">
                <a:effectLst/>
                <a:latin typeface="Arial" panose="020B0604020202020204" pitchFamily="34" charset="0"/>
                <a:ea typeface="Calibri" panose="020F0502020204030204" pitchFamily="34" charset="0"/>
                <a:cs typeface="Arial" panose="020B0604020202020204" pitchFamily="34" charset="0"/>
              </a:rPr>
              <a:t>. </a:t>
            </a:r>
            <a:r>
              <a:rPr lang="en-US" sz="2200" dirty="0">
                <a:effectLst/>
                <a:latin typeface="Arial" panose="020B0604020202020204" pitchFamily="34" charset="0"/>
                <a:ea typeface="Calibri" panose="020F0502020204030204" pitchFamily="34" charset="0"/>
                <a:cs typeface="Arial" panose="020B0604020202020204" pitchFamily="34" charset="0"/>
              </a:rPr>
              <a:t>All appeals </a:t>
            </a:r>
            <a:r>
              <a:rPr lang="en-US" sz="2200" dirty="0">
                <a:latin typeface="Arial" panose="020B0604020202020204" pitchFamily="34" charset="0"/>
                <a:ea typeface="Calibri" panose="020F0502020204030204" pitchFamily="34" charset="0"/>
                <a:cs typeface="Arial" panose="020B0604020202020204" pitchFamily="34" charset="0"/>
              </a:rPr>
              <a:t>would be forwarded to the Ontario Land Tribunal (OLT) for further consideration.</a:t>
            </a:r>
            <a:r>
              <a:rPr lang="en-US" sz="2200" dirty="0">
                <a:effectLst/>
                <a:latin typeface="Calibri" panose="020F0502020204030204" pitchFamily="34" charset="0"/>
                <a:ea typeface="Calibri" panose="020F050202020403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508994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FD236-E1BD-F0C8-8326-2416FA4C1663}"/>
              </a:ext>
            </a:extLst>
          </p:cNvPr>
          <p:cNvSpPr>
            <a:spLocks noGrp="1"/>
          </p:cNvSpPr>
          <p:nvPr>
            <p:ph type="title"/>
          </p:nvPr>
        </p:nvSpPr>
        <p:spPr/>
        <p:txBody>
          <a:bodyPr/>
          <a:lstStyle/>
          <a:p>
            <a:r>
              <a:rPr lang="en-US" sz="4400" dirty="0">
                <a:latin typeface="Arial" panose="020B0604020202020204" pitchFamily="34" charset="0"/>
                <a:cs typeface="Arial" panose="020B0604020202020204" pitchFamily="34" charset="0"/>
              </a:rPr>
              <a:t>Official Plan (OP) Review &amp; Update</a:t>
            </a:r>
            <a:endParaRPr lang="en-CA" dirty="0"/>
          </a:p>
        </p:txBody>
      </p:sp>
      <p:sp>
        <p:nvSpPr>
          <p:cNvPr id="3" name="Content Placeholder 2">
            <a:extLst>
              <a:ext uri="{FF2B5EF4-FFF2-40B4-BE49-F238E27FC236}">
                <a16:creationId xmlns:a16="http://schemas.microsoft.com/office/drawing/2014/main" id="{1F1291EF-7391-689C-C461-ADB8B6E59487}"/>
              </a:ext>
            </a:extLst>
          </p:cNvPr>
          <p:cNvSpPr>
            <a:spLocks noGrp="1"/>
          </p:cNvSpPr>
          <p:nvPr>
            <p:ph idx="1"/>
          </p:nvPr>
        </p:nvSpPr>
        <p:spPr>
          <a:xfrm>
            <a:off x="1408922" y="1866123"/>
            <a:ext cx="9601200" cy="3581400"/>
          </a:xfrm>
        </p:spPr>
        <p:txBody>
          <a:bodyPr/>
          <a:lstStyle/>
          <a:p>
            <a:pPr marL="400050" marR="0" indent="-400050">
              <a:lnSpc>
                <a:spcPct val="107000"/>
              </a:lnSpc>
              <a:spcBef>
                <a:spcPts val="0"/>
              </a:spcBef>
              <a:spcAft>
                <a:spcPts val="0"/>
              </a:spcAft>
              <a:tabLst>
                <a:tab pos="2400300" algn="l"/>
              </a:tabLst>
            </a:pPr>
            <a:r>
              <a:rPr lang="en-US" dirty="0">
                <a:effectLst/>
                <a:latin typeface="Arial" panose="020B0604020202020204" pitchFamily="34" charset="0"/>
                <a:ea typeface="Calibri" panose="020F0502020204030204" pitchFamily="34" charset="0"/>
                <a:cs typeface="Arial" panose="020B0604020202020204" pitchFamily="34" charset="0"/>
              </a:rPr>
              <a:t>Comments are welcome </a:t>
            </a:r>
            <a:r>
              <a:rPr lang="en-US" dirty="0">
                <a:latin typeface="Arial" panose="020B0604020202020204" pitchFamily="34" charset="0"/>
                <a:ea typeface="Calibri" panose="020F0502020204030204" pitchFamily="34" charset="0"/>
                <a:cs typeface="Arial" panose="020B0604020202020204" pitchFamily="34" charset="0"/>
              </a:rPr>
              <a:t>until </a:t>
            </a:r>
            <a:r>
              <a:rPr lang="en-US" dirty="0">
                <a:effectLst/>
                <a:latin typeface="Arial" panose="020B0604020202020204" pitchFamily="34" charset="0"/>
                <a:ea typeface="Calibri" panose="020F0502020204030204" pitchFamily="34" charset="0"/>
                <a:cs typeface="Arial" panose="020B0604020202020204" pitchFamily="34" charset="0"/>
              </a:rPr>
              <a:t>June 30, 2022</a:t>
            </a:r>
          </a:p>
          <a:p>
            <a:pPr marL="400050" marR="0" indent="-400050">
              <a:lnSpc>
                <a:spcPct val="107000"/>
              </a:lnSpc>
              <a:spcBef>
                <a:spcPts val="0"/>
              </a:spcBef>
              <a:spcAft>
                <a:spcPts val="0"/>
              </a:spcAft>
              <a:tabLst>
                <a:tab pos="2400300" algn="l"/>
              </a:tabLs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400050" marR="0" indent="-400050">
              <a:lnSpc>
                <a:spcPct val="107000"/>
              </a:lnSpc>
              <a:spcBef>
                <a:spcPts val="0"/>
              </a:spcBef>
              <a:spcAft>
                <a:spcPts val="0"/>
              </a:spcAft>
              <a:tabLst>
                <a:tab pos="2400300" algn="l"/>
              </a:tabLst>
            </a:pPr>
            <a:r>
              <a:rPr lang="en-US" dirty="0">
                <a:latin typeface="Arial" panose="020B0604020202020204" pitchFamily="34" charset="0"/>
                <a:ea typeface="Calibri" panose="020F0502020204030204" pitchFamily="34" charset="0"/>
                <a:cs typeface="Arial" panose="020B0604020202020204" pitchFamily="34" charset="0"/>
              </a:rPr>
              <a:t>Following this formal Public Meeting, Council will consider comments received and determine what changes they may wish to make to the OPA prior to adopting the amendment in August or September</a:t>
            </a:r>
          </a:p>
          <a:p>
            <a:pPr marL="400050" marR="0" indent="-400050">
              <a:lnSpc>
                <a:spcPct val="107000"/>
              </a:lnSpc>
              <a:spcBef>
                <a:spcPts val="0"/>
              </a:spcBef>
              <a:spcAft>
                <a:spcPts val="0"/>
              </a:spcAft>
              <a:tabLst>
                <a:tab pos="2400300" algn="l"/>
              </a:tabLst>
            </a:pPr>
            <a:endParaRPr lang="en-US" dirty="0">
              <a:latin typeface="Arial" panose="020B0604020202020204" pitchFamily="34" charset="0"/>
              <a:ea typeface="Calibri" panose="020F0502020204030204" pitchFamily="34" charset="0"/>
              <a:cs typeface="Arial" panose="020B0604020202020204" pitchFamily="34" charset="0"/>
            </a:endParaRPr>
          </a:p>
          <a:p>
            <a:pPr marL="400050" marR="0" indent="-400050">
              <a:lnSpc>
                <a:spcPct val="107000"/>
              </a:lnSpc>
              <a:spcBef>
                <a:spcPts val="0"/>
              </a:spcBef>
              <a:spcAft>
                <a:spcPts val="0"/>
              </a:spcAft>
              <a:tabLst>
                <a:tab pos="2400300" algn="l"/>
              </a:tabLst>
            </a:pPr>
            <a:r>
              <a:rPr lang="en-US" dirty="0">
                <a:effectLst/>
                <a:latin typeface="Arial" panose="020B0604020202020204" pitchFamily="34" charset="0"/>
                <a:ea typeface="Calibri" panose="020F0502020204030204" pitchFamily="34" charset="0"/>
                <a:cs typeface="Arial" panose="020B0604020202020204" pitchFamily="34" charset="0"/>
              </a:rPr>
              <a:t>Following the adoption of the OPA, the document will </a:t>
            </a:r>
            <a:r>
              <a:rPr lang="en-US" dirty="0">
                <a:latin typeface="Arial" panose="020B0604020202020204" pitchFamily="34" charset="0"/>
                <a:ea typeface="Calibri" panose="020F0502020204030204" pitchFamily="34" charset="0"/>
                <a:cs typeface="Arial" panose="020B0604020202020204" pitchFamily="34" charset="0"/>
              </a:rPr>
              <a:t>be forwarded to Lanark County for final approval. </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CA" dirty="0"/>
          </a:p>
        </p:txBody>
      </p:sp>
    </p:spTree>
    <p:extLst>
      <p:ext uri="{BB962C8B-B14F-4D97-AF65-F5344CB8AC3E}">
        <p14:creationId xmlns:p14="http://schemas.microsoft.com/office/powerpoint/2010/main" val="3512425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26E45-B8C4-4674-A8C4-308AB6C446BC}"/>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New Policies Required by PPS 2020</a:t>
            </a:r>
          </a:p>
        </p:txBody>
      </p:sp>
      <p:sp>
        <p:nvSpPr>
          <p:cNvPr id="3" name="Content Placeholder 2">
            <a:extLst>
              <a:ext uri="{FF2B5EF4-FFF2-40B4-BE49-F238E27FC236}">
                <a16:creationId xmlns:a16="http://schemas.microsoft.com/office/drawing/2014/main" id="{36530C5F-5827-466F-B62C-12FFF9CCAB19}"/>
              </a:ext>
            </a:extLst>
          </p:cNvPr>
          <p:cNvSpPr>
            <a:spLocks noGrp="1"/>
          </p:cNvSpPr>
          <p:nvPr>
            <p:ph idx="1"/>
          </p:nvPr>
        </p:nvSpPr>
        <p:spPr>
          <a:xfrm>
            <a:off x="1371600" y="1781175"/>
            <a:ext cx="9601200" cy="3143251"/>
          </a:xfrm>
        </p:spPr>
        <p:txBody>
          <a:bodyPr>
            <a:noAutofit/>
          </a:bodyPr>
          <a:lstStyle/>
          <a:p>
            <a:r>
              <a:rPr lang="en-US" sz="2400" dirty="0">
                <a:effectLst/>
                <a:latin typeface="Arial" panose="020B0604020202020204" pitchFamily="34" charset="0"/>
                <a:ea typeface="Calibri" panose="020F0502020204030204" pitchFamily="34" charset="0"/>
              </a:rPr>
              <a:t>T</a:t>
            </a:r>
            <a:r>
              <a:rPr lang="en-US" sz="2400" dirty="0">
                <a:latin typeface="Arial" panose="020B0604020202020204" pitchFamily="34" charset="0"/>
                <a:ea typeface="Calibri" panose="020F0502020204030204" pitchFamily="34" charset="0"/>
              </a:rPr>
              <a:t>he Provincial Policy Statement (PPS) 2020 introduced a number of new policies which local Official Plans are required to address:</a:t>
            </a:r>
          </a:p>
          <a:p>
            <a:pPr lvl="1">
              <a:buFont typeface="Wingdings" panose="05000000000000000000" pitchFamily="2" charset="2"/>
              <a:buChar char="§"/>
            </a:pPr>
            <a:r>
              <a:rPr lang="en-US" sz="2400" b="1" dirty="0">
                <a:latin typeface="Arial" panose="020B0604020202020204" pitchFamily="34" charset="0"/>
                <a:ea typeface="Calibri" panose="020F0502020204030204" pitchFamily="34" charset="0"/>
              </a:rPr>
              <a:t>I</a:t>
            </a:r>
            <a:r>
              <a:rPr lang="en-US" sz="2400" b="1" dirty="0">
                <a:effectLst/>
                <a:latin typeface="Arial" panose="020B0604020202020204" pitchFamily="34" charset="0"/>
                <a:ea typeface="Calibri" panose="020F0502020204030204" pitchFamily="34" charset="0"/>
              </a:rPr>
              <a:t>nd</a:t>
            </a:r>
            <a:r>
              <a:rPr lang="en-US" sz="2400" b="1" dirty="0">
                <a:latin typeface="Arial" panose="020B0604020202020204" pitchFamily="34" charset="0"/>
                <a:ea typeface="Calibri" panose="020F0502020204030204" pitchFamily="34" charset="0"/>
              </a:rPr>
              <a:t>igenous consultation </a:t>
            </a:r>
            <a:r>
              <a:rPr lang="en-US" sz="2400" dirty="0">
                <a:latin typeface="Arial" panose="020B0604020202020204" pitchFamily="34" charset="0"/>
                <a:ea typeface="Calibri" panose="020F0502020204030204" pitchFamily="34" charset="0"/>
              </a:rPr>
              <a:t>and engagement in the planning approval process (p. 9-12, 15, 21, 53, 97; photos p. 22, 98)</a:t>
            </a:r>
          </a:p>
          <a:p>
            <a:pPr lvl="1">
              <a:buFont typeface="Wingdings" panose="05000000000000000000" pitchFamily="2" charset="2"/>
              <a:buChar char="§"/>
            </a:pPr>
            <a:r>
              <a:rPr lang="en-US" sz="2400" b="1" dirty="0">
                <a:effectLst/>
                <a:latin typeface="Arial" panose="020B0604020202020204" pitchFamily="34" charset="0"/>
                <a:ea typeface="Calibri" panose="020F0502020204030204" pitchFamily="34" charset="0"/>
              </a:rPr>
              <a:t>Climate Change (</a:t>
            </a:r>
            <a:r>
              <a:rPr lang="en-US" sz="2400" dirty="0">
                <a:effectLst/>
                <a:latin typeface="Arial" panose="020B0604020202020204" pitchFamily="34" charset="0"/>
                <a:ea typeface="Calibri" panose="020F0502020204030204" pitchFamily="34" charset="0"/>
              </a:rPr>
              <a:t>p.18, 30-32), </a:t>
            </a:r>
            <a:r>
              <a:rPr lang="en-US" sz="2400" b="1" dirty="0">
                <a:effectLst/>
                <a:latin typeface="Arial" panose="020B0604020202020204" pitchFamily="34" charset="0"/>
                <a:ea typeface="Calibri" panose="020F0502020204030204" pitchFamily="34" charset="0"/>
              </a:rPr>
              <a:t>Wildlands Fire Hazard </a:t>
            </a:r>
            <a:r>
              <a:rPr lang="en-US" sz="2400" dirty="0">
                <a:effectLst/>
                <a:latin typeface="Arial" panose="020B0604020202020204" pitchFamily="34" charset="0"/>
                <a:ea typeface="Calibri" panose="020F0502020204030204" pitchFamily="34" charset="0"/>
              </a:rPr>
              <a:t>(p. 92-93), </a:t>
            </a:r>
            <a:r>
              <a:rPr lang="en-US" sz="2400" b="1" dirty="0">
                <a:effectLst/>
                <a:latin typeface="Arial" panose="020B0604020202020204" pitchFamily="34" charset="0"/>
                <a:ea typeface="Calibri" panose="020F0502020204030204" pitchFamily="34" charset="0"/>
              </a:rPr>
              <a:t>Emergency Management </a:t>
            </a:r>
            <a:r>
              <a:rPr lang="en-US" sz="2400" dirty="0">
                <a:effectLst/>
                <a:latin typeface="Arial" panose="020B0604020202020204" pitchFamily="34" charset="0"/>
                <a:ea typeface="Calibri" panose="020F0502020204030204" pitchFamily="34" charset="0"/>
              </a:rPr>
              <a:t>(p.93 ) </a:t>
            </a:r>
          </a:p>
          <a:p>
            <a:pPr lvl="1">
              <a:buFont typeface="Wingdings" panose="05000000000000000000" pitchFamily="2" charset="2"/>
              <a:buChar char="§"/>
            </a:pPr>
            <a:r>
              <a:rPr lang="en-US" sz="2400" dirty="0">
                <a:latin typeface="Arial" panose="020B0604020202020204" pitchFamily="34" charset="0"/>
                <a:ea typeface="Calibri" panose="020F0502020204030204" pitchFamily="34" charset="0"/>
              </a:rPr>
              <a:t>Expanded range of </a:t>
            </a:r>
            <a:r>
              <a:rPr lang="en-US" sz="2400" b="1" dirty="0">
                <a:latin typeface="Arial" panose="020B0604020202020204" pitchFamily="34" charset="0"/>
                <a:ea typeface="Calibri" panose="020F0502020204030204" pitchFamily="34" charset="0"/>
              </a:rPr>
              <a:t>permitted uses for agricultural </a:t>
            </a:r>
            <a:r>
              <a:rPr lang="en-US" sz="2400" dirty="0">
                <a:latin typeface="Arial" panose="020B0604020202020204" pitchFamily="34" charset="0"/>
                <a:ea typeface="Calibri" panose="020F0502020204030204" pitchFamily="34" charset="0"/>
              </a:rPr>
              <a:t>industry (p. 102 )</a:t>
            </a:r>
            <a:endParaRPr lang="en-US" sz="2400" dirty="0">
              <a:effectLst/>
              <a:latin typeface="Arial" panose="020B0604020202020204" pitchFamily="34" charset="0"/>
              <a:ea typeface="Calibri" panose="020F0502020204030204" pitchFamily="34" charset="0"/>
            </a:endParaRPr>
          </a:p>
          <a:p>
            <a:r>
              <a:rPr lang="en-US" sz="2400" dirty="0">
                <a:effectLst/>
                <a:latin typeface="Arial" panose="020B0604020202020204" pitchFamily="34" charset="0"/>
                <a:ea typeface="Calibri" panose="020F0502020204030204" pitchFamily="34" charset="0"/>
              </a:rPr>
              <a:t>These matters have been discussed by Council and included in the draft OPA</a:t>
            </a:r>
          </a:p>
        </p:txBody>
      </p:sp>
    </p:spTree>
    <p:extLst>
      <p:ext uri="{BB962C8B-B14F-4D97-AF65-F5344CB8AC3E}">
        <p14:creationId xmlns:p14="http://schemas.microsoft.com/office/powerpoint/2010/main" val="2710036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D9E5A-6E60-7936-5BCB-7DCBC9048A5E}"/>
              </a:ext>
            </a:extLst>
          </p:cNvPr>
          <p:cNvSpPr>
            <a:spLocks noGrp="1"/>
          </p:cNvSpPr>
          <p:nvPr>
            <p:ph type="title"/>
          </p:nvPr>
        </p:nvSpPr>
        <p:spPr>
          <a:xfrm>
            <a:off x="1439900" y="335174"/>
            <a:ext cx="9601200" cy="549595"/>
          </a:xfrm>
        </p:spPr>
        <p:txBody>
          <a:bodyPr>
            <a:normAutofit/>
          </a:bodyPr>
          <a:lstStyle/>
          <a:p>
            <a:r>
              <a:rPr lang="en-CA" sz="3200" dirty="0">
                <a:latin typeface="Arial" panose="020B0604020202020204" pitchFamily="34" charset="0"/>
                <a:cs typeface="Arial" panose="020B0604020202020204" pitchFamily="34" charset="0"/>
              </a:rPr>
              <a:t>What’s New – PPS Policies</a:t>
            </a:r>
          </a:p>
        </p:txBody>
      </p:sp>
      <p:sp>
        <p:nvSpPr>
          <p:cNvPr id="3" name="Content Placeholder 2">
            <a:extLst>
              <a:ext uri="{FF2B5EF4-FFF2-40B4-BE49-F238E27FC236}">
                <a16:creationId xmlns:a16="http://schemas.microsoft.com/office/drawing/2014/main" id="{97FE8DDE-9608-B2C8-AEFE-F4AF1D2B9C03}"/>
              </a:ext>
            </a:extLst>
          </p:cNvPr>
          <p:cNvSpPr>
            <a:spLocks noGrp="1"/>
          </p:cNvSpPr>
          <p:nvPr>
            <p:ph idx="1"/>
          </p:nvPr>
        </p:nvSpPr>
        <p:spPr>
          <a:xfrm>
            <a:off x="1373225" y="969256"/>
            <a:ext cx="9601200" cy="3257551"/>
          </a:xfrm>
        </p:spPr>
        <p:txBody>
          <a:bodyPr/>
          <a:lstStyle/>
          <a:p>
            <a:pPr algn="ctr"/>
            <a:r>
              <a:rPr lang="en-CA" dirty="0">
                <a:latin typeface="Arial" panose="020B0604020202020204" pitchFamily="34" charset="0"/>
                <a:cs typeface="Arial" panose="020B0604020202020204" pitchFamily="34" charset="0"/>
              </a:rPr>
              <a:t>Wildland Fire Risk Mitigation</a:t>
            </a:r>
          </a:p>
        </p:txBody>
      </p:sp>
      <p:pic>
        <p:nvPicPr>
          <p:cNvPr id="5" name="Picture 4">
            <a:extLst>
              <a:ext uri="{FF2B5EF4-FFF2-40B4-BE49-F238E27FC236}">
                <a16:creationId xmlns:a16="http://schemas.microsoft.com/office/drawing/2014/main" id="{F65157C1-2637-06BE-9F7F-BD2CE9CD0ECD}"/>
              </a:ext>
            </a:extLst>
          </p:cNvPr>
          <p:cNvPicPr>
            <a:picLocks noChangeAspect="1"/>
          </p:cNvPicPr>
          <p:nvPr/>
        </p:nvPicPr>
        <p:blipFill>
          <a:blip r:embed="rId2"/>
          <a:stretch>
            <a:fillRect/>
          </a:stretch>
        </p:blipFill>
        <p:spPr>
          <a:xfrm>
            <a:off x="3614252" y="1430057"/>
            <a:ext cx="4703814" cy="1788227"/>
          </a:xfrm>
          <a:prstGeom prst="rect">
            <a:avLst/>
          </a:prstGeom>
        </p:spPr>
      </p:pic>
      <p:sp>
        <p:nvSpPr>
          <p:cNvPr id="6" name="TextBox 5">
            <a:extLst>
              <a:ext uri="{FF2B5EF4-FFF2-40B4-BE49-F238E27FC236}">
                <a16:creationId xmlns:a16="http://schemas.microsoft.com/office/drawing/2014/main" id="{5C3342A9-FD2F-B570-048A-DB79B4731842}"/>
              </a:ext>
            </a:extLst>
          </p:cNvPr>
          <p:cNvSpPr txBox="1"/>
          <p:nvPr/>
        </p:nvSpPr>
        <p:spPr>
          <a:xfrm>
            <a:off x="1373225" y="3429000"/>
            <a:ext cx="3684550" cy="707886"/>
          </a:xfrm>
          <a:prstGeom prst="rect">
            <a:avLst/>
          </a:prstGeom>
          <a:noFill/>
        </p:spPr>
        <p:txBody>
          <a:bodyPr wrap="square" rtlCol="0">
            <a:spAutoFit/>
          </a:bodyPr>
          <a:lstStyle/>
          <a:p>
            <a:pPr marL="285750" indent="-285750">
              <a:buFont typeface="Wingdings" panose="05000000000000000000" pitchFamily="2" charset="2"/>
              <a:buChar char="§"/>
            </a:pPr>
            <a:r>
              <a:rPr lang="en-CA" sz="2000" dirty="0">
                <a:latin typeface="Arial" panose="020B0604020202020204" pitchFamily="34" charset="0"/>
                <a:cs typeface="Arial" panose="020B0604020202020204" pitchFamily="34" charset="0"/>
              </a:rPr>
              <a:t>On Farm Diversified Uses</a:t>
            </a:r>
          </a:p>
          <a:p>
            <a:r>
              <a:rPr lang="en-CA" sz="2000" dirty="0">
                <a:latin typeface="Arial" panose="020B0604020202020204" pitchFamily="34" charset="0"/>
                <a:cs typeface="Arial" panose="020B0604020202020204" pitchFamily="34" charset="0"/>
              </a:rPr>
              <a:t> </a:t>
            </a:r>
          </a:p>
        </p:txBody>
      </p:sp>
      <p:pic>
        <p:nvPicPr>
          <p:cNvPr id="8" name="Picture 7">
            <a:extLst>
              <a:ext uri="{FF2B5EF4-FFF2-40B4-BE49-F238E27FC236}">
                <a16:creationId xmlns:a16="http://schemas.microsoft.com/office/drawing/2014/main" id="{BEFF5AE6-0FAB-9A21-88D9-C6482104864F}"/>
              </a:ext>
            </a:extLst>
          </p:cNvPr>
          <p:cNvPicPr>
            <a:picLocks noChangeAspect="1"/>
          </p:cNvPicPr>
          <p:nvPr/>
        </p:nvPicPr>
        <p:blipFill>
          <a:blip r:embed="rId3"/>
          <a:stretch>
            <a:fillRect/>
          </a:stretch>
        </p:blipFill>
        <p:spPr>
          <a:xfrm>
            <a:off x="1681222" y="3918310"/>
            <a:ext cx="3287349" cy="2604516"/>
          </a:xfrm>
          <a:prstGeom prst="rect">
            <a:avLst/>
          </a:prstGeom>
        </p:spPr>
      </p:pic>
      <p:sp>
        <p:nvSpPr>
          <p:cNvPr id="9" name="TextBox 8">
            <a:extLst>
              <a:ext uri="{FF2B5EF4-FFF2-40B4-BE49-F238E27FC236}">
                <a16:creationId xmlns:a16="http://schemas.microsoft.com/office/drawing/2014/main" id="{9B23BC7A-4CDA-9557-8F70-43FA7E8C39FE}"/>
              </a:ext>
            </a:extLst>
          </p:cNvPr>
          <p:cNvSpPr txBox="1"/>
          <p:nvPr/>
        </p:nvSpPr>
        <p:spPr>
          <a:xfrm>
            <a:off x="6694540" y="3429000"/>
            <a:ext cx="3684550" cy="400110"/>
          </a:xfrm>
          <a:prstGeom prst="rect">
            <a:avLst/>
          </a:prstGeom>
          <a:noFill/>
        </p:spPr>
        <p:txBody>
          <a:bodyPr wrap="square" rtlCol="0">
            <a:spAutoFit/>
          </a:bodyPr>
          <a:lstStyle/>
          <a:p>
            <a:pPr marL="285750" indent="-285750">
              <a:buFont typeface="Wingdings" panose="05000000000000000000" pitchFamily="2" charset="2"/>
              <a:buChar char="§"/>
            </a:pPr>
            <a:r>
              <a:rPr lang="en-CA" sz="2000" dirty="0">
                <a:latin typeface="Arial" panose="020B0604020202020204" pitchFamily="34" charset="0"/>
                <a:cs typeface="Arial" panose="020B0604020202020204" pitchFamily="34" charset="0"/>
              </a:rPr>
              <a:t>Climate Change</a:t>
            </a:r>
          </a:p>
        </p:txBody>
      </p:sp>
      <p:pic>
        <p:nvPicPr>
          <p:cNvPr id="1026" name="Picture 2" descr="Image result for climate change images ontario">
            <a:extLst>
              <a:ext uri="{FF2B5EF4-FFF2-40B4-BE49-F238E27FC236}">
                <a16:creationId xmlns:a16="http://schemas.microsoft.com/office/drawing/2014/main" id="{F12D1118-24D6-7B74-8037-04A0F32231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4540" y="3908785"/>
            <a:ext cx="3094813" cy="2774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938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5D5A6-FB2E-4081-98AE-81C8709F64D5}"/>
              </a:ext>
            </a:extLst>
          </p:cNvPr>
          <p:cNvSpPr>
            <a:spLocks noGrp="1"/>
          </p:cNvSpPr>
          <p:nvPr>
            <p:ph type="title"/>
          </p:nvPr>
        </p:nvSpPr>
        <p:spPr>
          <a:xfrm>
            <a:off x="1409700" y="504825"/>
            <a:ext cx="9601200" cy="685800"/>
          </a:xfrm>
        </p:spPr>
        <p:txBody>
          <a:bodyPr>
            <a:noAutofit/>
          </a:bodyPr>
          <a:lstStyle/>
          <a:p>
            <a:r>
              <a:rPr lang="en-US" sz="3600" dirty="0">
                <a:latin typeface="Arial" panose="020B0604020202020204" pitchFamily="34" charset="0"/>
                <a:cs typeface="Arial" panose="020B0604020202020204" pitchFamily="34" charset="0"/>
              </a:rPr>
              <a:t>What’s New – Ministry and Council Review</a:t>
            </a:r>
          </a:p>
        </p:txBody>
      </p:sp>
      <p:sp>
        <p:nvSpPr>
          <p:cNvPr id="3" name="Content Placeholder 2">
            <a:extLst>
              <a:ext uri="{FF2B5EF4-FFF2-40B4-BE49-F238E27FC236}">
                <a16:creationId xmlns:a16="http://schemas.microsoft.com/office/drawing/2014/main" id="{B9337C7E-3D2B-4539-A2CA-70D0D59FB7BD}"/>
              </a:ext>
            </a:extLst>
          </p:cNvPr>
          <p:cNvSpPr>
            <a:spLocks noGrp="1"/>
          </p:cNvSpPr>
          <p:nvPr>
            <p:ph idx="1"/>
          </p:nvPr>
        </p:nvSpPr>
        <p:spPr>
          <a:xfrm>
            <a:off x="1371600" y="1209675"/>
            <a:ext cx="9601200" cy="4881425"/>
          </a:xfrm>
        </p:spPr>
        <p:txBody>
          <a:bodyPr>
            <a:normAutofit/>
          </a:bodyPr>
          <a:lstStyle/>
          <a:p>
            <a:r>
              <a:rPr lang="en-US" dirty="0">
                <a:latin typeface="Arial" panose="020B0604020202020204" pitchFamily="34" charset="0"/>
                <a:ea typeface="Calibri" panose="020F0502020204030204" pitchFamily="34" charset="0"/>
              </a:rPr>
              <a:t>Additional text and map changes are included in the draft OPA:</a:t>
            </a:r>
          </a:p>
          <a:p>
            <a:pPr lvl="1">
              <a:buFont typeface="Wingdings" panose="05000000000000000000" pitchFamily="2" charset="2"/>
              <a:buChar char="§"/>
            </a:pPr>
            <a:r>
              <a:rPr lang="en-US" dirty="0">
                <a:latin typeface="Arial" panose="020B0604020202020204" pitchFamily="34" charset="0"/>
                <a:ea typeface="Calibri" panose="020F0502020204030204" pitchFamily="34" charset="0"/>
              </a:rPr>
              <a:t>Overhaul of policies regulating </a:t>
            </a:r>
            <a:r>
              <a:rPr lang="en-US" b="1" dirty="0">
                <a:latin typeface="Arial" panose="020B0604020202020204" pitchFamily="34" charset="0"/>
                <a:ea typeface="Calibri" panose="020F0502020204030204" pitchFamily="34" charset="0"/>
              </a:rPr>
              <a:t>waterfront </a:t>
            </a:r>
            <a:r>
              <a:rPr lang="en-US" dirty="0">
                <a:latin typeface="Arial" panose="020B0604020202020204" pitchFamily="34" charset="0"/>
                <a:ea typeface="Calibri" panose="020F0502020204030204" pitchFamily="34" charset="0"/>
              </a:rPr>
              <a:t>– enhanced focus on net environmental gain (p. 63-67)</a:t>
            </a:r>
          </a:p>
          <a:p>
            <a:pPr lvl="1">
              <a:buFont typeface="Wingdings" panose="05000000000000000000" pitchFamily="2" charset="2"/>
              <a:buChar char="§"/>
            </a:pPr>
            <a:r>
              <a:rPr lang="en-US" dirty="0">
                <a:latin typeface="Arial" panose="020B0604020202020204" pitchFamily="34" charset="0"/>
                <a:ea typeface="Calibri" panose="020F0502020204030204" pitchFamily="34" charset="0"/>
              </a:rPr>
              <a:t>Role Lanark County plays as the upper tier approval authority (p. 14)</a:t>
            </a:r>
          </a:p>
          <a:p>
            <a:pPr lvl="1">
              <a:buFont typeface="Wingdings" panose="05000000000000000000" pitchFamily="2" charset="2"/>
              <a:buChar char="§"/>
            </a:pPr>
            <a:r>
              <a:rPr lang="en-US" dirty="0">
                <a:latin typeface="Arial" panose="020B0604020202020204" pitchFamily="34" charset="0"/>
                <a:ea typeface="Calibri" panose="020F0502020204030204" pitchFamily="34" charset="0"/>
              </a:rPr>
              <a:t>Recognition of Recreation Master Plan &amp; </a:t>
            </a:r>
            <a:r>
              <a:rPr lang="en-US" b="1" dirty="0">
                <a:latin typeface="Arial" panose="020B0604020202020204" pitchFamily="34" charset="0"/>
                <a:ea typeface="Calibri" panose="020F0502020204030204" pitchFamily="34" charset="0"/>
              </a:rPr>
              <a:t>enhanced recreation policies </a:t>
            </a:r>
            <a:r>
              <a:rPr lang="en-US" dirty="0">
                <a:latin typeface="Arial" panose="020B0604020202020204" pitchFamily="34" charset="0"/>
                <a:ea typeface="Calibri" panose="020F0502020204030204" pitchFamily="34" charset="0"/>
              </a:rPr>
              <a:t>(p. 72-75)</a:t>
            </a:r>
          </a:p>
          <a:p>
            <a:pPr lvl="1">
              <a:buFont typeface="Wingdings" panose="05000000000000000000" pitchFamily="2" charset="2"/>
              <a:buChar char="§"/>
            </a:pPr>
            <a:endParaRPr lang="en-US" b="1" dirty="0">
              <a:latin typeface="Arial" panose="020B0604020202020204" pitchFamily="34" charset="0"/>
              <a:ea typeface="Calibri" panose="020F0502020204030204" pitchFamily="34" charset="0"/>
            </a:endParaRPr>
          </a:p>
          <a:p>
            <a:endParaRPr lang="en-US" dirty="0"/>
          </a:p>
        </p:txBody>
      </p:sp>
      <p:pic>
        <p:nvPicPr>
          <p:cNvPr id="5" name="Picture 4" descr="Black Lake (source: TVT website)">
            <a:extLst>
              <a:ext uri="{FF2B5EF4-FFF2-40B4-BE49-F238E27FC236}">
                <a16:creationId xmlns:a16="http://schemas.microsoft.com/office/drawing/2014/main" id="{059311EF-5CD7-82E8-F3EA-C868C249375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6849" y="3403058"/>
            <a:ext cx="4090742" cy="2726680"/>
          </a:xfrm>
          <a:prstGeom prst="rect">
            <a:avLst/>
          </a:prstGeom>
          <a:noFill/>
          <a:ln>
            <a:noFill/>
          </a:ln>
        </p:spPr>
      </p:pic>
    </p:spTree>
    <p:extLst>
      <p:ext uri="{BB962C8B-B14F-4D97-AF65-F5344CB8AC3E}">
        <p14:creationId xmlns:p14="http://schemas.microsoft.com/office/powerpoint/2010/main" val="3036636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D60ED-A896-1CFD-CA66-BF7192254955}"/>
              </a:ext>
            </a:extLst>
          </p:cNvPr>
          <p:cNvSpPr>
            <a:spLocks noGrp="1"/>
          </p:cNvSpPr>
          <p:nvPr>
            <p:ph type="title"/>
          </p:nvPr>
        </p:nvSpPr>
        <p:spPr/>
        <p:txBody>
          <a:bodyPr>
            <a:normAutofit/>
          </a:bodyPr>
          <a:lstStyle/>
          <a:p>
            <a:r>
              <a:rPr lang="en-US" sz="3600" dirty="0"/>
              <a:t>What’s New – Ministry and Council Review</a:t>
            </a:r>
            <a:endParaRPr lang="en-CA" sz="3600" dirty="0"/>
          </a:p>
        </p:txBody>
      </p:sp>
      <p:sp>
        <p:nvSpPr>
          <p:cNvPr id="3" name="Content Placeholder 2">
            <a:extLst>
              <a:ext uri="{FF2B5EF4-FFF2-40B4-BE49-F238E27FC236}">
                <a16:creationId xmlns:a16="http://schemas.microsoft.com/office/drawing/2014/main" id="{B8E4BF21-F7FE-2CD4-26F1-D7F4F608CA81}"/>
              </a:ext>
            </a:extLst>
          </p:cNvPr>
          <p:cNvSpPr>
            <a:spLocks noGrp="1"/>
          </p:cNvSpPr>
          <p:nvPr>
            <p:ph idx="1"/>
          </p:nvPr>
        </p:nvSpPr>
        <p:spPr>
          <a:xfrm>
            <a:off x="1254154" y="1581325"/>
            <a:ext cx="10800194" cy="3581400"/>
          </a:xfrm>
        </p:spPr>
        <p:txBody>
          <a:bodyPr/>
          <a:lstStyle/>
          <a:p>
            <a:pPr lvl="1">
              <a:buFont typeface="Wingdings" panose="05000000000000000000" pitchFamily="2" charset="2"/>
              <a:buChar char="§"/>
            </a:pPr>
            <a:r>
              <a:rPr lang="en-US" dirty="0">
                <a:latin typeface="Arial" panose="020B0604020202020204" pitchFamily="34" charset="0"/>
                <a:ea typeface="Calibri" panose="020F0502020204030204" pitchFamily="34" charset="0"/>
              </a:rPr>
              <a:t>Policies related to </a:t>
            </a:r>
            <a:r>
              <a:rPr lang="en-US" b="1" dirty="0">
                <a:latin typeface="Arial" panose="020B0604020202020204" pitchFamily="34" charset="0"/>
                <a:ea typeface="Calibri" panose="020F0502020204030204" pitchFamily="34" charset="0"/>
              </a:rPr>
              <a:t>contaminated sites </a:t>
            </a:r>
            <a:r>
              <a:rPr lang="en-US" dirty="0">
                <a:latin typeface="Arial" panose="020B0604020202020204" pitchFamily="34" charset="0"/>
                <a:ea typeface="Calibri" panose="020F0502020204030204" pitchFamily="34" charset="0"/>
              </a:rPr>
              <a:t>(p. 93-95)</a:t>
            </a:r>
          </a:p>
          <a:p>
            <a:pPr lvl="1">
              <a:buFont typeface="Wingdings" panose="05000000000000000000" pitchFamily="2" charset="2"/>
              <a:buChar char="§"/>
            </a:pPr>
            <a:r>
              <a:rPr lang="en-US" dirty="0">
                <a:latin typeface="Arial" panose="020B0604020202020204" pitchFamily="34" charset="0"/>
                <a:ea typeface="Calibri" panose="020F0502020204030204" pitchFamily="34" charset="0"/>
              </a:rPr>
              <a:t>Clarification of the triggers for </a:t>
            </a:r>
            <a:r>
              <a:rPr lang="en-US" b="1" dirty="0">
                <a:latin typeface="Arial" panose="020B0604020202020204" pitchFamily="34" charset="0"/>
                <a:ea typeface="Calibri" panose="020F0502020204030204" pitchFamily="34" charset="0"/>
              </a:rPr>
              <a:t>hydrogeological assessments </a:t>
            </a:r>
            <a:r>
              <a:rPr lang="en-US" dirty="0">
                <a:latin typeface="Arial" panose="020B0604020202020204" pitchFamily="34" charset="0"/>
                <a:ea typeface="Calibri" panose="020F0502020204030204" pitchFamily="34" charset="0"/>
              </a:rPr>
              <a:t>(p. 80)</a:t>
            </a:r>
          </a:p>
          <a:p>
            <a:pPr lvl="1">
              <a:buFont typeface="Wingdings" panose="05000000000000000000" pitchFamily="2" charset="2"/>
              <a:buChar char="§"/>
            </a:pPr>
            <a:r>
              <a:rPr lang="en-US" dirty="0">
                <a:latin typeface="Arial" panose="020B0604020202020204" pitchFamily="34" charset="0"/>
                <a:ea typeface="Calibri" panose="020F0502020204030204" pitchFamily="34" charset="0"/>
              </a:rPr>
              <a:t>Enhanced policies related to </a:t>
            </a:r>
            <a:r>
              <a:rPr lang="en-US" b="1" dirty="0">
                <a:latin typeface="Arial" panose="020B0604020202020204" pitchFamily="34" charset="0"/>
                <a:ea typeface="Calibri" panose="020F0502020204030204" pitchFamily="34" charset="0"/>
              </a:rPr>
              <a:t>stormwater management </a:t>
            </a:r>
            <a:r>
              <a:rPr lang="en-US" dirty="0">
                <a:latin typeface="Arial" panose="020B0604020202020204" pitchFamily="34" charset="0"/>
                <a:ea typeface="Calibri" panose="020F0502020204030204" pitchFamily="34" charset="0"/>
              </a:rPr>
              <a:t>(p. 82-85)</a:t>
            </a:r>
          </a:p>
          <a:p>
            <a:pPr lvl="1">
              <a:buFont typeface="Wingdings" panose="05000000000000000000" pitchFamily="2" charset="2"/>
              <a:buChar char="§"/>
            </a:pPr>
            <a:r>
              <a:rPr lang="en-US" dirty="0">
                <a:latin typeface="Arial" panose="020B0604020202020204" pitchFamily="34" charset="0"/>
                <a:ea typeface="Calibri" panose="020F0502020204030204" pitchFamily="34" charset="0"/>
              </a:rPr>
              <a:t>Enhanced policies for </a:t>
            </a:r>
            <a:r>
              <a:rPr lang="en-US" b="1" dirty="0">
                <a:latin typeface="Arial" panose="020B0604020202020204" pitchFamily="34" charset="0"/>
                <a:ea typeface="Calibri" panose="020F0502020204030204" pitchFamily="34" charset="0"/>
              </a:rPr>
              <a:t>affordable housing </a:t>
            </a:r>
            <a:r>
              <a:rPr lang="en-US" dirty="0">
                <a:latin typeface="Arial" panose="020B0604020202020204" pitchFamily="34" charset="0"/>
                <a:ea typeface="Calibri" panose="020F0502020204030204" pitchFamily="34" charset="0"/>
              </a:rPr>
              <a:t>&amp; </a:t>
            </a:r>
            <a:r>
              <a:rPr lang="en-US" b="1" dirty="0">
                <a:latin typeface="Arial" panose="020B0604020202020204" pitchFamily="34" charset="0"/>
                <a:ea typeface="Calibri" panose="020F0502020204030204" pitchFamily="34" charset="0"/>
              </a:rPr>
              <a:t>Additional Residential Units </a:t>
            </a:r>
            <a:r>
              <a:rPr lang="en-US" dirty="0">
                <a:latin typeface="Arial" panose="020B0604020202020204" pitchFamily="34" charset="0"/>
                <a:ea typeface="Calibri" panose="020F0502020204030204" pitchFamily="34" charset="0"/>
              </a:rPr>
              <a:t>(p.</a:t>
            </a:r>
            <a:r>
              <a:rPr lang="en-US" b="1" dirty="0">
                <a:latin typeface="Arial" panose="020B0604020202020204" pitchFamily="34" charset="0"/>
                <a:ea typeface="Calibri" panose="020F0502020204030204" pitchFamily="34" charset="0"/>
              </a:rPr>
              <a:t> </a:t>
            </a:r>
            <a:r>
              <a:rPr lang="en-US" dirty="0">
                <a:latin typeface="Arial" panose="020B0604020202020204" pitchFamily="34" charset="0"/>
                <a:ea typeface="Calibri" panose="020F0502020204030204" pitchFamily="34" charset="0"/>
              </a:rPr>
              <a:t>28-29)</a:t>
            </a:r>
          </a:p>
          <a:p>
            <a:pPr lvl="1">
              <a:buFont typeface="Wingdings" panose="05000000000000000000" pitchFamily="2" charset="2"/>
              <a:buChar char="§"/>
            </a:pPr>
            <a:r>
              <a:rPr lang="en-US" dirty="0">
                <a:latin typeface="Arial" panose="020B0604020202020204" pitchFamily="34" charset="0"/>
                <a:ea typeface="Calibri" panose="020F0502020204030204" pitchFamily="34" charset="0"/>
              </a:rPr>
              <a:t>New </a:t>
            </a:r>
            <a:r>
              <a:rPr lang="en-US" b="1" dirty="0">
                <a:latin typeface="Arial" panose="020B0604020202020204" pitchFamily="34" charset="0"/>
                <a:ea typeface="Calibri" panose="020F0502020204030204" pitchFamily="34" charset="0"/>
              </a:rPr>
              <a:t>Natural Heritage System Maps </a:t>
            </a:r>
            <a:r>
              <a:rPr lang="en-US" dirty="0">
                <a:latin typeface="Arial" panose="020B0604020202020204" pitchFamily="34" charset="0"/>
                <a:ea typeface="Calibri" panose="020F0502020204030204" pitchFamily="34" charset="0"/>
              </a:rPr>
              <a:t>for</a:t>
            </a:r>
            <a:r>
              <a:rPr lang="en-US" b="1" dirty="0">
                <a:latin typeface="Arial" panose="020B0604020202020204" pitchFamily="34" charset="0"/>
                <a:ea typeface="Calibri" panose="020F0502020204030204" pitchFamily="34" charset="0"/>
              </a:rPr>
              <a:t> </a:t>
            </a:r>
            <a:r>
              <a:rPr lang="en-US" dirty="0">
                <a:latin typeface="Arial" panose="020B0604020202020204" pitchFamily="34" charset="0"/>
                <a:ea typeface="Calibri" panose="020F0502020204030204" pitchFamily="34" charset="0"/>
              </a:rPr>
              <a:t>South Sherbrooke and west Bathurst (p.139)</a:t>
            </a:r>
          </a:p>
          <a:p>
            <a:pPr lvl="1">
              <a:buFont typeface="Wingdings" panose="05000000000000000000" pitchFamily="2" charset="2"/>
              <a:buChar char="§"/>
            </a:pPr>
            <a:r>
              <a:rPr lang="en-US" dirty="0">
                <a:latin typeface="Arial" panose="020B0604020202020204" pitchFamily="34" charset="0"/>
                <a:ea typeface="Calibri" panose="020F0502020204030204" pitchFamily="34" charset="0"/>
              </a:rPr>
              <a:t>General administrative changes and document reorganization</a:t>
            </a:r>
          </a:p>
          <a:p>
            <a:endParaRPr lang="en-CA" dirty="0"/>
          </a:p>
        </p:txBody>
      </p:sp>
      <p:pic>
        <p:nvPicPr>
          <p:cNvPr id="4" name="Content Placeholder 4">
            <a:extLst>
              <a:ext uri="{FF2B5EF4-FFF2-40B4-BE49-F238E27FC236}">
                <a16:creationId xmlns:a16="http://schemas.microsoft.com/office/drawing/2014/main" id="{0482197B-45CD-F207-1A29-218433FC59CB}"/>
              </a:ext>
            </a:extLst>
          </p:cNvPr>
          <p:cNvPicPr>
            <a:picLocks noChangeAspect="1"/>
          </p:cNvPicPr>
          <p:nvPr/>
        </p:nvPicPr>
        <p:blipFill>
          <a:blip r:embed="rId2"/>
          <a:stretch>
            <a:fillRect/>
          </a:stretch>
        </p:blipFill>
        <p:spPr>
          <a:xfrm>
            <a:off x="6701609" y="4216051"/>
            <a:ext cx="4816257" cy="2530059"/>
          </a:xfrm>
          <a:prstGeom prst="rect">
            <a:avLst/>
          </a:prstGeom>
        </p:spPr>
      </p:pic>
      <p:pic>
        <p:nvPicPr>
          <p:cNvPr id="5" name="Picture 4">
            <a:extLst>
              <a:ext uri="{FF2B5EF4-FFF2-40B4-BE49-F238E27FC236}">
                <a16:creationId xmlns:a16="http://schemas.microsoft.com/office/drawing/2014/main" id="{3F09668E-1A1F-42E7-D95C-28D5671EBFD2}"/>
              </a:ext>
            </a:extLst>
          </p:cNvPr>
          <p:cNvPicPr>
            <a:picLocks noChangeAspect="1"/>
          </p:cNvPicPr>
          <p:nvPr/>
        </p:nvPicPr>
        <p:blipFill>
          <a:blip r:embed="rId3"/>
          <a:stretch>
            <a:fillRect/>
          </a:stretch>
        </p:blipFill>
        <p:spPr>
          <a:xfrm>
            <a:off x="1552963" y="4774704"/>
            <a:ext cx="3101609" cy="1920406"/>
          </a:xfrm>
          <a:prstGeom prst="rect">
            <a:avLst/>
          </a:prstGeom>
        </p:spPr>
      </p:pic>
    </p:spTree>
    <p:extLst>
      <p:ext uri="{BB962C8B-B14F-4D97-AF65-F5344CB8AC3E}">
        <p14:creationId xmlns:p14="http://schemas.microsoft.com/office/powerpoint/2010/main" val="959231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8D47-6FE8-4B27-B11C-B9BDDFBA5B76}"/>
              </a:ext>
            </a:extLst>
          </p:cNvPr>
          <p:cNvSpPr>
            <a:spLocks noGrp="1"/>
          </p:cNvSpPr>
          <p:nvPr>
            <p:ph type="title"/>
          </p:nvPr>
        </p:nvSpPr>
        <p:spPr/>
        <p:txBody>
          <a:bodyPr>
            <a:normAutofit/>
          </a:bodyPr>
          <a:lstStyle/>
          <a:p>
            <a:r>
              <a:rPr lang="en-US" sz="3600" dirty="0">
                <a:latin typeface="Arial" panose="020B0604020202020204" pitchFamily="34" charset="0"/>
                <a:cs typeface="Arial" panose="020B0604020202020204" pitchFamily="34" charset="0"/>
              </a:rPr>
              <a:t>Growth Management Policies</a:t>
            </a:r>
          </a:p>
        </p:txBody>
      </p:sp>
      <p:sp>
        <p:nvSpPr>
          <p:cNvPr id="4" name="TextBox 3">
            <a:extLst>
              <a:ext uri="{FF2B5EF4-FFF2-40B4-BE49-F238E27FC236}">
                <a16:creationId xmlns:a16="http://schemas.microsoft.com/office/drawing/2014/main" id="{65DE6A8D-FEED-DA70-AACD-83310D401AE6}"/>
              </a:ext>
            </a:extLst>
          </p:cNvPr>
          <p:cNvSpPr txBox="1"/>
          <p:nvPr/>
        </p:nvSpPr>
        <p:spPr>
          <a:xfrm>
            <a:off x="1499017" y="5942188"/>
            <a:ext cx="6743836" cy="538125"/>
          </a:xfrm>
          <a:prstGeom prst="rect">
            <a:avLst/>
          </a:prstGeom>
          <a:solidFill>
            <a:schemeClr val="bg1"/>
          </a:solidFill>
        </p:spPr>
        <p:txBody>
          <a:bodyPr wrap="square" rtlCol="0">
            <a:spAutoFit/>
          </a:bodyPr>
          <a:lstStyle/>
          <a:p>
            <a:endParaRPr lang="en-CA" dirty="0"/>
          </a:p>
        </p:txBody>
      </p:sp>
      <p:sp>
        <p:nvSpPr>
          <p:cNvPr id="3" name="Content Placeholder 2">
            <a:extLst>
              <a:ext uri="{FF2B5EF4-FFF2-40B4-BE49-F238E27FC236}">
                <a16:creationId xmlns:a16="http://schemas.microsoft.com/office/drawing/2014/main" id="{686593EF-A155-4503-91A8-2CCFFE020622}"/>
              </a:ext>
            </a:extLst>
          </p:cNvPr>
          <p:cNvSpPr>
            <a:spLocks noGrp="1"/>
          </p:cNvSpPr>
          <p:nvPr>
            <p:ph idx="1"/>
          </p:nvPr>
        </p:nvSpPr>
        <p:spPr>
          <a:xfrm>
            <a:off x="1008685" y="1428750"/>
            <a:ext cx="9601200" cy="4171950"/>
          </a:xfrm>
        </p:spPr>
        <p:txBody>
          <a:bodyPr>
            <a:noAutofit/>
          </a:bodyPr>
          <a:lstStyle/>
          <a:p>
            <a:r>
              <a:rPr lang="en-US" sz="2400" dirty="0">
                <a:effectLst/>
                <a:latin typeface="Arial" panose="020B0604020202020204" pitchFamily="34" charset="0"/>
                <a:ea typeface="Calibri" panose="020F0502020204030204" pitchFamily="34" charset="0"/>
                <a:cs typeface="Arial" panose="020B0604020202020204" pitchFamily="34" charset="0"/>
              </a:rPr>
              <a:t>Council reviewed the consent policies for the Township and proposed</a:t>
            </a:r>
            <a:r>
              <a:rPr lang="en-US" sz="2400" dirty="0">
                <a:latin typeface="Arial" panose="020B0604020202020204" pitchFamily="34" charset="0"/>
                <a:ea typeface="Calibri" panose="020F0502020204030204" pitchFamily="34" charset="0"/>
                <a:cs typeface="Arial" panose="020B0604020202020204" pitchFamily="34" charset="0"/>
              </a:rPr>
              <a:t>:</a:t>
            </a:r>
          </a:p>
          <a:p>
            <a:pPr lvl="1">
              <a:buFont typeface="Wingdings" panose="05000000000000000000" pitchFamily="2" charset="2"/>
              <a:buChar char="§"/>
            </a:pPr>
            <a:r>
              <a:rPr lang="en-US" sz="2400" dirty="0">
                <a:effectLst/>
                <a:latin typeface="Arial" panose="020B0604020202020204" pitchFamily="34" charset="0"/>
                <a:ea typeface="Calibri" panose="020F0502020204030204" pitchFamily="34" charset="0"/>
                <a:cs typeface="Arial" panose="020B0604020202020204" pitchFamily="34" charset="0"/>
              </a:rPr>
              <a:t>Enhanced protection of </a:t>
            </a:r>
            <a:r>
              <a:rPr lang="en-US" sz="2400" b="1" dirty="0">
                <a:effectLst/>
                <a:latin typeface="Arial" panose="020B0604020202020204" pitchFamily="34" charset="0"/>
                <a:ea typeface="Calibri" panose="020F0502020204030204" pitchFamily="34" charset="0"/>
                <a:cs typeface="Arial" panose="020B0604020202020204" pitchFamily="34" charset="0"/>
              </a:rPr>
              <a:t>rural character</a:t>
            </a:r>
          </a:p>
          <a:p>
            <a:pPr lvl="1">
              <a:buFont typeface="Wingdings" panose="05000000000000000000" pitchFamily="2" charset="2"/>
              <a:buChar char="§"/>
            </a:pPr>
            <a:r>
              <a:rPr lang="en-US" sz="2400" dirty="0">
                <a:latin typeface="Arial" panose="020B0604020202020204" pitchFamily="34" charset="0"/>
                <a:ea typeface="Calibri" panose="020F0502020204030204" pitchFamily="34" charset="0"/>
                <a:cs typeface="Arial" panose="020B0604020202020204" pitchFamily="34" charset="0"/>
              </a:rPr>
              <a:t>Definition of the term “</a:t>
            </a:r>
            <a:r>
              <a:rPr lang="en-US" sz="2400" b="1" dirty="0">
                <a:latin typeface="Arial" panose="020B0604020202020204" pitchFamily="34" charset="0"/>
                <a:ea typeface="Calibri" panose="020F0502020204030204" pitchFamily="34" charset="0"/>
                <a:cs typeface="Arial" panose="020B0604020202020204" pitchFamily="34" charset="0"/>
              </a:rPr>
              <a:t>strip development”</a:t>
            </a:r>
          </a:p>
          <a:p>
            <a:pPr lvl="1">
              <a:buFont typeface="Wingdings" panose="05000000000000000000" pitchFamily="2" charset="2"/>
              <a:buChar char="§"/>
            </a:pPr>
            <a:r>
              <a:rPr lang="en-US" sz="2400" dirty="0">
                <a:effectLst/>
                <a:latin typeface="Arial" panose="020B0604020202020204" pitchFamily="34" charset="0"/>
                <a:ea typeface="Calibri" panose="020F0502020204030204" pitchFamily="34" charset="0"/>
                <a:cs typeface="Arial" panose="020B0604020202020204" pitchFamily="34" charset="0"/>
              </a:rPr>
              <a:t>Enhanced </a:t>
            </a:r>
            <a:r>
              <a:rPr lang="en-US" sz="2400" b="1" dirty="0">
                <a:effectLst/>
                <a:latin typeface="Arial" panose="020B0604020202020204" pitchFamily="34" charset="0"/>
                <a:ea typeface="Calibri" panose="020F0502020204030204" pitchFamily="34" charset="0"/>
                <a:cs typeface="Arial" panose="020B0604020202020204" pitchFamily="34" charset="0"/>
              </a:rPr>
              <a:t>cluster lot </a:t>
            </a:r>
            <a:r>
              <a:rPr lang="en-US" sz="2400" dirty="0">
                <a:effectLst/>
                <a:latin typeface="Arial" panose="020B0604020202020204" pitchFamily="34" charset="0"/>
                <a:ea typeface="Calibri" panose="020F0502020204030204" pitchFamily="34" charset="0"/>
                <a:cs typeface="Arial" panose="020B0604020202020204" pitchFamily="34" charset="0"/>
              </a:rPr>
              <a:t>development policies</a:t>
            </a:r>
          </a:p>
          <a:p>
            <a:pPr lvl="1">
              <a:buFont typeface="Wingdings" panose="05000000000000000000" pitchFamily="2" charset="2"/>
              <a:buChar char="§"/>
            </a:pPr>
            <a:r>
              <a:rPr lang="en-US" sz="2400" b="1" dirty="0">
                <a:latin typeface="Arial" panose="020B0604020202020204" pitchFamily="34" charset="0"/>
                <a:ea typeface="Calibri" panose="020F0502020204030204" pitchFamily="34" charset="0"/>
                <a:cs typeface="Arial" panose="020B0604020202020204" pitchFamily="34" charset="0"/>
              </a:rPr>
              <a:t>Maintaining the effective date for lots created by consent</a:t>
            </a:r>
          </a:p>
          <a:p>
            <a:r>
              <a:rPr lang="en-US" sz="2400" dirty="0">
                <a:latin typeface="Arial" panose="020B0604020202020204" pitchFamily="34" charset="0"/>
                <a:cs typeface="Arial" panose="020B0604020202020204" pitchFamily="34" charset="0"/>
              </a:rPr>
              <a:t>Council also decided to undertake a </a:t>
            </a:r>
            <a:r>
              <a:rPr lang="en-US" sz="2400" b="1" dirty="0">
                <a:latin typeface="Arial" panose="020B0604020202020204" pitchFamily="34" charset="0"/>
                <a:cs typeface="Arial" panose="020B0604020202020204" pitchFamily="34" charset="0"/>
              </a:rPr>
              <a:t>Comprehensive Review </a:t>
            </a:r>
            <a:r>
              <a:rPr lang="en-US" sz="2400" dirty="0">
                <a:latin typeface="Arial" panose="020B0604020202020204" pitchFamily="34" charset="0"/>
                <a:cs typeface="Arial" panose="020B0604020202020204" pitchFamily="34" charset="0"/>
              </a:rPr>
              <a:t>to consider options for a Township wide growth strategy following the update of the Official Plan.</a:t>
            </a:r>
          </a:p>
          <a:p>
            <a:r>
              <a:rPr lang="en-US" sz="2400" dirty="0">
                <a:latin typeface="Arial" panose="020B0604020202020204" pitchFamily="34" charset="0"/>
                <a:cs typeface="Arial" panose="020B0604020202020204" pitchFamily="34" charset="0"/>
              </a:rPr>
              <a:t>The Township’s </a:t>
            </a:r>
            <a:r>
              <a:rPr lang="en-US" sz="2400" b="1" dirty="0">
                <a:latin typeface="Arial" panose="020B0604020202020204" pitchFamily="34" charset="0"/>
                <a:cs typeface="Arial" panose="020B0604020202020204" pitchFamily="34" charset="0"/>
              </a:rPr>
              <a:t>Growth Management Options Report</a:t>
            </a:r>
            <a:r>
              <a:rPr lang="en-US" sz="2400" dirty="0">
                <a:latin typeface="Arial" panose="020B0604020202020204" pitchFamily="34" charset="0"/>
                <a:cs typeface="Arial" panose="020B0604020202020204" pitchFamily="34" charset="0"/>
              </a:rPr>
              <a:t> is available on the OP Review and Update web page </a:t>
            </a:r>
          </a:p>
          <a:p>
            <a:pPr marL="530352" lvl="1" indent="0">
              <a:buNone/>
            </a:pPr>
            <a:r>
              <a:rPr lang="en-US" sz="2400" u="sng" dirty="0">
                <a:solidFill>
                  <a:schemeClr val="tx1"/>
                </a:solidFill>
                <a:effectLst/>
                <a:latin typeface="Arial" panose="020B0604020202020204" pitchFamily="34" charset="0"/>
                <a:ea typeface="Times New Roman" panose="02020603050405020304" pitchFamily="18" charset="0"/>
                <a:hlinkClick r:id="rId2" tooltip="Click to open https://www.tayvalleytwp.ca/OfficialPlanReview/">
                  <a:extLst>
                    <a:ext uri="{A12FA001-AC4F-418D-AE19-62706E023703}">
                      <ahyp:hlinkClr xmlns:ahyp="http://schemas.microsoft.com/office/drawing/2018/hyperlinkcolor" val="tx"/>
                    </a:ext>
                  </a:extLst>
                </a:hlinkClick>
              </a:rPr>
              <a:t>https://www.tayvalleytwp.ca/OfficialPlanReview/</a:t>
            </a:r>
            <a:r>
              <a:rPr lang="en-US" sz="2400" u="sng" dirty="0">
                <a:solidFill>
                  <a:schemeClr val="tx1"/>
                </a:solidFill>
                <a:effectLst/>
                <a:latin typeface="Arial" panose="020B0604020202020204" pitchFamily="34" charset="0"/>
                <a:ea typeface="Times New Roman" panose="02020603050405020304" pitchFamily="18" charset="0"/>
              </a:rPr>
              <a:t> </a:t>
            </a:r>
            <a:endParaRPr lang="en-CA" sz="2400" dirty="0">
              <a:solidFill>
                <a:schemeClr val="tx1"/>
              </a:solidFill>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58583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1C3FF-3206-C3FE-5B7E-9DC5DAB05332}"/>
              </a:ext>
            </a:extLst>
          </p:cNvPr>
          <p:cNvSpPr>
            <a:spLocks noGrp="1"/>
          </p:cNvSpPr>
          <p:nvPr>
            <p:ph type="title"/>
          </p:nvPr>
        </p:nvSpPr>
        <p:spPr>
          <a:xfrm>
            <a:off x="899652" y="157934"/>
            <a:ext cx="4213123" cy="1485900"/>
          </a:xfrm>
        </p:spPr>
        <p:txBody>
          <a:bodyPr/>
          <a:lstStyle/>
          <a:p>
            <a:r>
              <a:rPr lang="en-CA" dirty="0">
                <a:latin typeface="Arial" panose="020B0604020202020204" pitchFamily="34" charset="0"/>
                <a:cs typeface="Arial" panose="020B0604020202020204" pitchFamily="34" charset="0"/>
              </a:rPr>
              <a:t>Strip vs Rural Landscape</a:t>
            </a:r>
          </a:p>
        </p:txBody>
      </p:sp>
      <p:sp>
        <p:nvSpPr>
          <p:cNvPr id="3" name="Content Placeholder 2">
            <a:extLst>
              <a:ext uri="{FF2B5EF4-FFF2-40B4-BE49-F238E27FC236}">
                <a16:creationId xmlns:a16="http://schemas.microsoft.com/office/drawing/2014/main" id="{BE8410AC-A895-F75A-DC84-F6F3327BA301}"/>
              </a:ext>
            </a:extLst>
          </p:cNvPr>
          <p:cNvSpPr>
            <a:spLocks noGrp="1"/>
          </p:cNvSpPr>
          <p:nvPr>
            <p:ph idx="1"/>
          </p:nvPr>
        </p:nvSpPr>
        <p:spPr>
          <a:xfrm>
            <a:off x="834925" y="1453913"/>
            <a:ext cx="4213123" cy="2155280"/>
          </a:xfrm>
        </p:spPr>
        <p:txBody>
          <a:bodyPr>
            <a:normAutofit fontScale="85000" lnSpcReduction="20000"/>
          </a:bodyPr>
          <a:lstStyle/>
          <a:p>
            <a:pPr marL="0" indent="0">
              <a:buNone/>
            </a:pPr>
            <a:r>
              <a:rPr lang="en-US" sz="2100" b="1" dirty="0">
                <a:latin typeface="Arial" panose="020B0604020202020204" pitchFamily="34" charset="0"/>
                <a:cs typeface="Arial" panose="020B0604020202020204" pitchFamily="34" charset="0"/>
              </a:rPr>
              <a:t>Strip development </a:t>
            </a:r>
            <a:r>
              <a:rPr lang="en-US" sz="2100" dirty="0">
                <a:latin typeface="Arial" panose="020B0604020202020204" pitchFamily="34" charset="0"/>
                <a:cs typeface="Arial" panose="020B0604020202020204" pitchFamily="34" charset="0"/>
              </a:rPr>
              <a:t>is defined as a series of four (4) or more developed or undeveloped residential lots located on one side of a public road within a 300-metre length. </a:t>
            </a:r>
          </a:p>
          <a:p>
            <a:pPr marL="0" indent="0">
              <a:buNone/>
            </a:pPr>
            <a:r>
              <a:rPr lang="en-US" sz="2100" dirty="0">
                <a:latin typeface="Arial" panose="020B0604020202020204" pitchFamily="34" charset="0"/>
                <a:cs typeface="Arial" panose="020B0604020202020204" pitchFamily="34" charset="0"/>
              </a:rPr>
              <a:t>No new residential lot shall be created within a 300-metre distance of strip residential development located on the same side of the road. </a:t>
            </a:r>
          </a:p>
          <a:p>
            <a:pPr marL="0" indent="0">
              <a:buNone/>
            </a:pPr>
            <a:endParaRPr lang="en-CA" dirty="0"/>
          </a:p>
        </p:txBody>
      </p:sp>
      <p:pic>
        <p:nvPicPr>
          <p:cNvPr id="1026" name="2466F2F6-47DB-4253-9EAE-14F2513371C3" descr="IMG_6757.jpg">
            <a:extLst>
              <a:ext uri="{FF2B5EF4-FFF2-40B4-BE49-F238E27FC236}">
                <a16:creationId xmlns:a16="http://schemas.microsoft.com/office/drawing/2014/main" id="{7276EA73-36ED-934D-B90F-2BAAFB4962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775" y="148410"/>
            <a:ext cx="4668899" cy="356088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7" name="E2C8B973-503E-4AB8-B767-C23B16F75C0D" descr="IMG_6759.jpg">
            <a:extLst>
              <a:ext uri="{FF2B5EF4-FFF2-40B4-BE49-F238E27FC236}">
                <a16:creationId xmlns:a16="http://schemas.microsoft.com/office/drawing/2014/main" id="{74EDA29C-855D-6C2F-344A-24C34D046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012" y="3919549"/>
            <a:ext cx="3524651" cy="283791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8" name="4CB558FE-5AD6-48D3-ABF3-6AF495BC0303" descr="IMG_6763.jpg">
            <a:extLst>
              <a:ext uri="{FF2B5EF4-FFF2-40B4-BE49-F238E27FC236}">
                <a16:creationId xmlns:a16="http://schemas.microsoft.com/office/drawing/2014/main" id="{7E29BDB1-F333-3373-1D98-98A5EF7371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8827" y="3919549"/>
            <a:ext cx="3802112" cy="285127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7828FB-F1BA-E916-155B-DD85A7A6CC75}"/>
              </a:ext>
            </a:extLst>
          </p:cNvPr>
          <p:cNvSpPr txBox="1"/>
          <p:nvPr/>
        </p:nvSpPr>
        <p:spPr>
          <a:xfrm>
            <a:off x="887364" y="4394451"/>
            <a:ext cx="2617840" cy="923330"/>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Rural landscape </a:t>
            </a:r>
          </a:p>
          <a:p>
            <a:r>
              <a:rPr lang="en-US" dirty="0" err="1">
                <a:latin typeface="Arial" panose="020B0604020202020204" pitchFamily="34" charset="0"/>
                <a:cs typeface="Arial" panose="020B0604020202020204" pitchFamily="34" charset="0"/>
              </a:rPr>
              <a:t>Clarchris</a:t>
            </a:r>
            <a:r>
              <a:rPr lang="en-US" dirty="0">
                <a:latin typeface="Arial" panose="020B0604020202020204" pitchFamily="34" charset="0"/>
                <a:cs typeface="Arial" panose="020B0604020202020204" pitchFamily="34" charset="0"/>
              </a:rPr>
              <a:t> Road</a:t>
            </a:r>
          </a:p>
          <a:p>
            <a:r>
              <a:rPr lang="en-US" dirty="0">
                <a:latin typeface="Arial" panose="020B0604020202020204" pitchFamily="34" charset="0"/>
                <a:cs typeface="Arial" panose="020B0604020202020204" pitchFamily="34" charset="0"/>
              </a:rPr>
              <a:t>west end</a:t>
            </a:r>
            <a:endParaRPr lang="en-CA"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187F396-A333-4503-4F6D-C18165C51C63}"/>
              </a:ext>
            </a:extLst>
          </p:cNvPr>
          <p:cNvSpPr txBox="1"/>
          <p:nvPr/>
        </p:nvSpPr>
        <p:spPr>
          <a:xfrm>
            <a:off x="9846401" y="1453913"/>
            <a:ext cx="2754086" cy="923330"/>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Strip development</a:t>
            </a:r>
          </a:p>
          <a:p>
            <a:r>
              <a:rPr lang="en-US" dirty="0" err="1">
                <a:latin typeface="Arial" panose="020B0604020202020204" pitchFamily="34" charset="0"/>
                <a:cs typeface="Arial" panose="020B0604020202020204" pitchFamily="34" charset="0"/>
              </a:rPr>
              <a:t>Clarchris</a:t>
            </a:r>
            <a:r>
              <a:rPr lang="en-US" dirty="0">
                <a:latin typeface="Arial" panose="020B0604020202020204" pitchFamily="34" charset="0"/>
                <a:cs typeface="Arial" panose="020B0604020202020204" pitchFamily="34" charset="0"/>
              </a:rPr>
              <a:t> Road</a:t>
            </a:r>
          </a:p>
          <a:p>
            <a:r>
              <a:rPr lang="en-US" dirty="0">
                <a:latin typeface="Arial" panose="020B0604020202020204" pitchFamily="34" charset="0"/>
                <a:cs typeface="Arial" panose="020B0604020202020204" pitchFamily="34" charset="0"/>
              </a:rPr>
              <a:t>east end</a:t>
            </a:r>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9504977"/>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
  <TotalTime>1870</TotalTime>
  <Words>2159</Words>
  <Application>Microsoft Office PowerPoint</Application>
  <PresentationFormat>Widescreen</PresentationFormat>
  <Paragraphs>177</Paragraphs>
  <Slides>25</Slides>
  <Notes>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4" baseType="lpstr">
      <vt:lpstr>Arial</vt:lpstr>
      <vt:lpstr>Arial Black</vt:lpstr>
      <vt:lpstr>Calibri</vt:lpstr>
      <vt:lpstr>Courier New</vt:lpstr>
      <vt:lpstr>Franklin Gothic Book</vt:lpstr>
      <vt:lpstr>Symbol</vt:lpstr>
      <vt:lpstr>Wingdings</vt:lpstr>
      <vt:lpstr>Crop</vt:lpstr>
      <vt:lpstr>Acrobat Document</vt:lpstr>
      <vt:lpstr>OFFICIAL PLAN UPDATE – PUBLIC MEETING  </vt:lpstr>
      <vt:lpstr>Official Plan (OP) Review &amp; Update</vt:lpstr>
      <vt:lpstr>Official Plan (OP) Review &amp; Update</vt:lpstr>
      <vt:lpstr>New Policies Required by PPS 2020</vt:lpstr>
      <vt:lpstr>What’s New – PPS Policies</vt:lpstr>
      <vt:lpstr>What’s New – Ministry and Council Review</vt:lpstr>
      <vt:lpstr>What’s New – Ministry and Council Review</vt:lpstr>
      <vt:lpstr>Growth Management Policies</vt:lpstr>
      <vt:lpstr>Strip vs Rural Landscape</vt:lpstr>
      <vt:lpstr>Cluster Lot Development</vt:lpstr>
      <vt:lpstr>Public Comments  </vt:lpstr>
      <vt:lpstr>Public Comments  </vt:lpstr>
      <vt:lpstr>Public Comments  </vt:lpstr>
      <vt:lpstr>Public Comments  </vt:lpstr>
      <vt:lpstr>Public Comments  </vt:lpstr>
      <vt:lpstr>Public Comments  </vt:lpstr>
      <vt:lpstr>Green Energy Climate Change Working Group Comments </vt:lpstr>
      <vt:lpstr>Lake Association Comments</vt:lpstr>
      <vt:lpstr>Lake Association Comments</vt:lpstr>
      <vt:lpstr>Current Mapping </vt:lpstr>
      <vt:lpstr>Mapping Changes</vt:lpstr>
      <vt:lpstr>Schedule A – Land Use</vt:lpstr>
      <vt:lpstr>Schedule B – Development Constraints</vt:lpstr>
      <vt:lpstr>Schedule C – Natural Heritage Features</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22-06-21 Public Meeting Presentation</dc:title>
  <dc:creator>Forbes Symon</dc:creator>
  <cp:lastModifiedBy>TVT Admin Assistant</cp:lastModifiedBy>
  <cp:revision>72</cp:revision>
  <cp:lastPrinted>2022-06-15T19:39:57Z</cp:lastPrinted>
  <dcterms:created xsi:type="dcterms:W3CDTF">2022-02-04T12:57:24Z</dcterms:created>
  <dcterms:modified xsi:type="dcterms:W3CDTF">2022-06-15T19:54:30Z</dcterms:modified>
</cp:coreProperties>
</file>