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handoutMasterIdLst>
    <p:handoutMasterId r:id="rId17"/>
  </p:handoutMasterIdLst>
  <p:sldIdLst>
    <p:sldId id="258" r:id="rId2"/>
    <p:sldId id="457" r:id="rId3"/>
    <p:sldId id="459" r:id="rId4"/>
    <p:sldId id="438" r:id="rId5"/>
    <p:sldId id="445" r:id="rId6"/>
    <p:sldId id="481" r:id="rId7"/>
    <p:sldId id="476" r:id="rId8"/>
    <p:sldId id="447" r:id="rId9"/>
    <p:sldId id="474" r:id="rId10"/>
    <p:sldId id="473" r:id="rId11"/>
    <p:sldId id="479" r:id="rId12"/>
    <p:sldId id="480" r:id="rId13"/>
    <p:sldId id="483" r:id="rId14"/>
    <p:sldId id="47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BCFED"/>
    <a:srgbClr val="339966"/>
    <a:srgbClr val="FAFFC0"/>
    <a:srgbClr val="0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3973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92" y="-5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FBD555-897C-4926-9455-60BABC941501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6F6F86-76D4-4A34-AA7C-D2DC62F14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4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CFED"/>
              </a:buClr>
              <a:buFont typeface="Wingdings" pitchFamily="2" charset="2"/>
              <a:buChar char="Ø"/>
              <a:defRPr>
                <a:latin typeface="+mj-lt"/>
              </a:defRPr>
            </a:lvl1pPr>
            <a:lvl2pPr>
              <a:buClr>
                <a:srgbClr val="2C842C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3BCFE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1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BCFE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2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3" descr="TVT Logo Green Black Blu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</a:blip>
          <a:srcRect l="2545" t="31177" b="33882"/>
          <a:stretch>
            <a:fillRect/>
          </a:stretch>
        </p:blipFill>
        <p:spPr bwMode="auto">
          <a:xfrm>
            <a:off x="5410200" y="5105400"/>
            <a:ext cx="3236913" cy="896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0869" y="340966"/>
            <a:ext cx="8604459" cy="1555241"/>
          </a:xfrm>
        </p:spPr>
        <p:txBody>
          <a:bodyPr anchor="ctr"/>
          <a:lstStyle/>
          <a:p>
            <a:pPr algn="ctr">
              <a:defRPr/>
            </a:pPr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r>
              <a:rPr lang="en-US" b="1" dirty="0" smtClean="0"/>
              <a:t>Tay Valley Township </a:t>
            </a:r>
            <a:br>
              <a:rPr lang="en-US" b="1" dirty="0" smtClean="0"/>
            </a:br>
            <a:r>
              <a:rPr lang="en-US" b="1" dirty="0" smtClean="0"/>
              <a:t>Landfill Master Plan </a:t>
            </a:r>
            <a:r>
              <a:rPr lang="en-US" sz="6600" b="1" dirty="0" smtClean="0">
                <a:latin typeface="+mn-lt"/>
              </a:rPr>
              <a:t/>
            </a:r>
            <a:br>
              <a:rPr lang="en-US" sz="6600" b="1" dirty="0" smtClean="0">
                <a:latin typeface="+mn-lt"/>
              </a:rPr>
            </a:br>
            <a:endParaRPr lang="en-CA" sz="6600" b="1" dirty="0">
              <a:latin typeface="+mn-lt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30871" y="1896207"/>
            <a:ext cx="860445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Book Antiqua" panose="02040602050305030304" pitchFamily="18" charset="0"/>
              </a:rPr>
              <a:t>March 7</a:t>
            </a:r>
            <a:r>
              <a:rPr lang="en-US" sz="30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3000" dirty="0" smtClean="0">
                <a:latin typeface="Book Antiqua" panose="02040602050305030304" pitchFamily="18" charset="0"/>
              </a:rPr>
              <a:t>, 2017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8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30870" y="340966"/>
            <a:ext cx="8604459" cy="6288434"/>
            <a:chOff x="193" y="193"/>
            <a:chExt cx="5373" cy="363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2" name="Picture 11"/>
          <p:cNvPicPr/>
          <p:nvPr/>
        </p:nvPicPr>
        <p:blipFill rotWithShape="1">
          <a:blip r:embed="rId3"/>
          <a:srcRect l="26224" t="10568" r="36946" b="9453"/>
          <a:stretch/>
        </p:blipFill>
        <p:spPr bwMode="auto">
          <a:xfrm>
            <a:off x="685800" y="2667000"/>
            <a:ext cx="2724813" cy="3305177"/>
          </a:xfrm>
          <a:prstGeom prst="rect">
            <a:avLst/>
          </a:prstGeom>
          <a:ln w="28575">
            <a:solidFill>
              <a:srgbClr val="3399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25524" t="11604" r="46037" b="42605"/>
          <a:stretch/>
        </p:blipFill>
        <p:spPr bwMode="auto">
          <a:xfrm>
            <a:off x="3962400" y="3714750"/>
            <a:ext cx="1890959" cy="1609724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/>
          <a:srcRect l="19347" t="23828" r="38228" b="18777"/>
          <a:stretch/>
        </p:blipFill>
        <p:spPr bwMode="auto">
          <a:xfrm>
            <a:off x="6781800" y="2933701"/>
            <a:ext cx="1777217" cy="1752599"/>
          </a:xfrm>
          <a:prstGeom prst="rect">
            <a:avLst/>
          </a:prstGeom>
          <a:ln w="28575">
            <a:solidFill>
              <a:srgbClr val="3399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0550" y="330051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Maberly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2672" y="2265539"/>
            <a:ext cx="10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Glen Tay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4582" y="24597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Stanleyville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134432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  <a:cs typeface="Arial" panose="020B0604020202020204" pitchFamily="34" charset="0"/>
              </a:rPr>
              <a:t> </a:t>
            </a:r>
            <a:br>
              <a:rPr lang="en-CA" dirty="0" smtClean="0">
                <a:latin typeface="+mj-lt"/>
                <a:cs typeface="Arial" panose="020B0604020202020204" pitchFamily="34" charset="0"/>
              </a:rPr>
            </a:br>
            <a:r>
              <a:rPr lang="en-CA" dirty="0" smtClean="0">
                <a:latin typeface="+mj-lt"/>
                <a:cs typeface="Arial" panose="020B0604020202020204" pitchFamily="34" charset="0"/>
              </a:rPr>
              <a:t>    Curbside Costs</a:t>
            </a:r>
            <a:r>
              <a:rPr lang="en-CA" dirty="0" smtClean="0">
                <a:latin typeface="+mj-lt"/>
              </a:rPr>
              <a:t>	</a:t>
            </a:r>
            <a:endParaRPr lang="en-C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981200"/>
            <a:ext cx="8604459" cy="46206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Curbside Pickup  </a:t>
            </a:r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sz="2400" dirty="0" smtClean="0"/>
              <a:t>Debenture purchase of trucks  </a:t>
            </a:r>
            <a:r>
              <a:rPr lang="en-CA" sz="2000" dirty="0" smtClean="0"/>
              <a:t>@</a:t>
            </a:r>
            <a:r>
              <a:rPr lang="en-CA" sz="2400" dirty="0" smtClean="0"/>
              <a:t> $260,000	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Depreciation 		 $26,000/y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Loan Repayment 	 $33,000/y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Supplies 		 $20,000/y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Labour 		 $27,000/y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Insurance 		 $2,000/y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Total 			 $108,000/y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dirty="0" smtClean="0">
                <a:solidFill>
                  <a:srgbClr val="00B0F0"/>
                </a:solidFill>
              </a:rPr>
              <a:t> 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After fully depreciated $75,000/y</a:t>
            </a:r>
            <a:r>
              <a:rPr lang="en-CA" sz="2800" dirty="0" smtClean="0">
                <a:solidFill>
                  <a:srgbClr val="66CCFF"/>
                </a:solidFill>
              </a:rPr>
              <a:t>   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200" dirty="0" smtClean="0"/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400" dirty="0" smtClean="0"/>
              <a:t>			        </a:t>
            </a:r>
            <a:endParaRPr lang="en-CA" sz="2800" dirty="0" smtClean="0">
              <a:solidFill>
                <a:srgbClr val="339966"/>
              </a:solidFill>
            </a:endParaRP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981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8" name="Picture 7"/>
          <p:cNvPicPr/>
          <p:nvPr/>
        </p:nvPicPr>
        <p:blipFill rotWithShape="1">
          <a:blip r:embed="rId3"/>
          <a:srcRect l="48333" t="32365" r="26026" b="20684"/>
          <a:stretch/>
        </p:blipFill>
        <p:spPr bwMode="auto">
          <a:xfrm rot="5400000">
            <a:off x="6200816" y="3219419"/>
            <a:ext cx="2095505" cy="2609938"/>
          </a:xfrm>
          <a:prstGeom prst="rect">
            <a:avLst/>
          </a:prstGeom>
          <a:ln>
            <a:solidFill>
              <a:srgbClr val="3BCFE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9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058231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  <a:cs typeface="Arial" panose="020B0604020202020204" pitchFamily="34" charset="0"/>
              </a:rPr>
              <a:t>Improvements &amp; Curbside - 2015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752600"/>
            <a:ext cx="8604459" cy="4849202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400" dirty="0" smtClean="0">
                <a:solidFill>
                  <a:srgbClr val="FAFFC0"/>
                </a:solidFill>
                <a:latin typeface="Book Antiqua" panose="02040602050305030304" pitchFamily="18" charset="0"/>
              </a:rPr>
              <a:t>Status Quo - net cost  - $548,000/yr.	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CA" sz="1900" dirty="0" smtClean="0"/>
              <a:t>					Capital Cost 	Yearly Cost </a:t>
            </a:r>
          </a:p>
          <a:p>
            <a:pPr marL="857250" lvl="1" indent="-457200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 smtClean="0"/>
              <a:t>Operational Improvements	$40k 		</a:t>
            </a:r>
            <a:r>
              <a:rPr lang="en-CA" sz="1900" dirty="0" smtClean="0">
                <a:solidFill>
                  <a:srgbClr val="66CCFF"/>
                </a:solidFill>
              </a:rPr>
              <a:t>- $43,000/y</a:t>
            </a:r>
          </a:p>
          <a:p>
            <a:pPr marL="857250" lvl="1" indent="-457200">
              <a:spcBef>
                <a:spcPts val="0"/>
              </a:spcBef>
              <a:buClr>
                <a:srgbClr val="339966"/>
              </a:buClr>
              <a:buFont typeface="+mj-lt"/>
              <a:buAutoNum type="arabicPeriod"/>
            </a:pPr>
            <a:endParaRPr lang="en-CA" sz="1900" dirty="0" smtClean="0">
              <a:solidFill>
                <a:srgbClr val="3BCFED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400" dirty="0" smtClean="0">
                <a:latin typeface="Book Antiqua" panose="02040602050305030304" pitchFamily="18" charset="0"/>
              </a:rPr>
              <a:t>Transport of Waste, C&amp;D, Metal </a:t>
            </a:r>
            <a:r>
              <a:rPr lang="en-CA" sz="2400" dirty="0" smtClean="0">
                <a:latin typeface="+mn-lt"/>
              </a:rPr>
              <a:t>		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/>
              <a:t>Roll-off for Waste </a:t>
            </a:r>
            <a:r>
              <a:rPr lang="en-CA" sz="1900" dirty="0" smtClean="0"/>
              <a:t>			$150k		</a:t>
            </a:r>
            <a:r>
              <a:rPr lang="en-CA" sz="1900" dirty="0" smtClean="0">
                <a:solidFill>
                  <a:srgbClr val="66CCFF"/>
                </a:solidFill>
              </a:rPr>
              <a:t>-$38,000/y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 smtClean="0"/>
              <a:t>Roll-off for C&amp;D Metal 	</a:t>
            </a:r>
            <a:r>
              <a:rPr lang="en-CA" sz="1900" dirty="0"/>
              <a:t> </a:t>
            </a:r>
            <a:r>
              <a:rPr lang="en-CA" sz="1900" dirty="0" smtClean="0"/>
              <a:t>        </a:t>
            </a:r>
            <a:r>
              <a:rPr lang="en-CA" sz="1900" dirty="0"/>
              <a:t>	</a:t>
            </a:r>
            <a:r>
              <a:rPr lang="en-CA" sz="1900" dirty="0" smtClean="0"/>
              <a:t>		</a:t>
            </a:r>
            <a:r>
              <a:rPr lang="en-CA" sz="1900" dirty="0" smtClean="0">
                <a:solidFill>
                  <a:srgbClr val="66CCFF"/>
                </a:solidFill>
              </a:rPr>
              <a:t>-$55,000/y</a:t>
            </a:r>
          </a:p>
          <a:p>
            <a:pPr marL="914400" lvl="1" indent="-457200">
              <a:spcBef>
                <a:spcPts val="0"/>
              </a:spcBef>
              <a:buClr>
                <a:srgbClr val="339966"/>
              </a:buClr>
              <a:buFont typeface="+mj-lt"/>
              <a:buAutoNum type="arabicPeriod"/>
            </a:pPr>
            <a:endParaRPr lang="en-CA" sz="1100" dirty="0" smtClean="0">
              <a:solidFill>
                <a:srgbClr val="3BCFED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>
                <a:latin typeface="Book Antiqua" panose="02040602050305030304" pitchFamily="18" charset="0"/>
              </a:rPr>
              <a:t>Curbside Pickup   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/>
              <a:t>P</a:t>
            </a:r>
            <a:r>
              <a:rPr lang="en-CA" sz="2000" dirty="0" smtClean="0"/>
              <a:t>urchase of trucks 		$260K		$53,000/y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Ramp 				$50k		$66,000/y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Bins 				$60k		$83000/y	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2.50 $/bag				</a:t>
            </a:r>
            <a:r>
              <a:rPr lang="en-CA" sz="2000" dirty="0" smtClean="0">
                <a:solidFill>
                  <a:srgbClr val="00B0F0"/>
                </a:solidFill>
              </a:rPr>
              <a:t>	</a:t>
            </a:r>
            <a:r>
              <a:rPr lang="en-CA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-$180,000/y</a:t>
            </a:r>
            <a:endParaRPr lang="en-CA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dirty="0" smtClean="0">
                <a:solidFill>
                  <a:srgbClr val="FAFFC0"/>
                </a:solidFill>
              </a:rPr>
              <a:t>Net Cost  after Curbside </a:t>
            </a:r>
            <a:r>
              <a:rPr lang="mr-IN" sz="2000" dirty="0" smtClean="0">
                <a:solidFill>
                  <a:srgbClr val="FAFFC0"/>
                </a:solidFill>
              </a:rPr>
              <a:t>…</a:t>
            </a:r>
            <a:r>
              <a:rPr lang="en-CA" sz="2000" dirty="0" smtClean="0">
                <a:solidFill>
                  <a:srgbClr val="FAFFC0"/>
                </a:solidFill>
              </a:rPr>
              <a:t>  $401,000/y</a:t>
            </a: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dirty="0">
                <a:solidFill>
                  <a:srgbClr val="FAFFC0"/>
                </a:solidFill>
              </a:rPr>
              <a:t> </a:t>
            </a:r>
            <a:r>
              <a:rPr lang="en-CA" sz="2000" dirty="0" smtClean="0">
                <a:solidFill>
                  <a:srgbClr val="FAFFC0"/>
                </a:solidFill>
              </a:rPr>
              <a:t>      </a:t>
            </a:r>
            <a:r>
              <a:rPr lang="en-CA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$147,000 reduction in overall net cost.</a:t>
            </a:r>
            <a:r>
              <a:rPr lang="en-CA" sz="2000" dirty="0" smtClean="0">
                <a:solidFill>
                  <a:srgbClr val="FAFFC0"/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000" dirty="0" smtClean="0"/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400" dirty="0" smtClean="0"/>
              <a:t>			        </a:t>
            </a:r>
            <a:endParaRPr lang="en-CA" sz="2800" dirty="0" smtClean="0">
              <a:solidFill>
                <a:srgbClr val="339966"/>
              </a:solidFill>
            </a:endParaRP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937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31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284793"/>
            <a:ext cx="8604459" cy="1391607"/>
          </a:xfrm>
        </p:spPr>
        <p:txBody>
          <a:bodyPr anchor="b"/>
          <a:lstStyle/>
          <a:p>
            <a:pPr algn="ctr"/>
            <a:r>
              <a:rPr lang="en-CA" dirty="0" smtClean="0">
                <a:latin typeface="+mj-lt"/>
                <a:cs typeface="Arial" panose="020B0604020202020204" pitchFamily="34" charset="0"/>
              </a:rPr>
              <a:t>Improvements &amp; Curbside - 2018	</a:t>
            </a:r>
            <a:br>
              <a:rPr lang="en-CA" dirty="0" smtClean="0">
                <a:latin typeface="+mj-lt"/>
                <a:cs typeface="Arial" panose="020B0604020202020204" pitchFamily="34" charset="0"/>
              </a:rPr>
            </a:br>
            <a:r>
              <a:rPr lang="en-CA" sz="2400" dirty="0" smtClean="0">
                <a:latin typeface="+mj-lt"/>
                <a:cs typeface="Arial" panose="020B0604020202020204" pitchFamily="34" charset="0"/>
              </a:rPr>
              <a:t>Increases in Wages, Lifts and Decrease in Bags by 20% </a:t>
            </a:r>
            <a:endParaRPr lang="en-CA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868608"/>
            <a:ext cx="8604459" cy="473319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400" dirty="0" smtClean="0">
                <a:solidFill>
                  <a:srgbClr val="FAFFC0"/>
                </a:solidFill>
                <a:latin typeface="Book Antiqua" panose="02040602050305030304" pitchFamily="18" charset="0"/>
              </a:rPr>
              <a:t>Status Quo - net cost  - $568,000/yr.	</a:t>
            </a:r>
            <a:r>
              <a:rPr lang="en-CA" sz="1900" dirty="0" smtClean="0">
                <a:latin typeface="+mn-lt"/>
              </a:rPr>
              <a:t>	Yearly Cost</a:t>
            </a:r>
          </a:p>
          <a:p>
            <a:pPr marL="857250" lvl="1" indent="-457200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 smtClean="0"/>
              <a:t>Operational Improvements 	     - 		- $47,000/y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eriod"/>
            </a:pPr>
            <a:endParaRPr lang="en-CA" sz="19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CA" sz="2400" dirty="0" smtClean="0">
                <a:latin typeface="Book Antiqua" panose="02040602050305030304" pitchFamily="18" charset="0"/>
              </a:rPr>
              <a:t>Transport of Waste, C&amp;D, Metal </a:t>
            </a:r>
            <a:r>
              <a:rPr lang="en-CA" sz="2400" dirty="0" smtClean="0">
                <a:latin typeface="+mn-lt"/>
              </a:rPr>
              <a:t>		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 smtClean="0"/>
              <a:t>Roll off for Waste 			$160,000	-$39,000/y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1900" dirty="0" smtClean="0"/>
              <a:t>Roll off for C&amp;D Metal 		fuel-maint’ 	-$55,000/y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CA" sz="19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CA" sz="2800" dirty="0" smtClean="0">
                <a:latin typeface="Book Antiqua" panose="02040602050305030304" pitchFamily="18" charset="0"/>
              </a:rPr>
              <a:t>Curbside Pickup   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/>
              <a:t>P</a:t>
            </a:r>
            <a:r>
              <a:rPr lang="en-CA" sz="2000" dirty="0" smtClean="0"/>
              <a:t>urchase of Trucks 		$250,000	$51,000/y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Ramp 				$50,000	$65,000/y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Bins 				$60,000	$81,000/y	</a:t>
            </a:r>
          </a:p>
          <a:p>
            <a:pPr lvl="1">
              <a:spcBef>
                <a:spcPts val="0"/>
              </a:spcBef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000" dirty="0" smtClean="0"/>
              <a:t>2.50 $/bag				</a:t>
            </a:r>
            <a:r>
              <a:rPr lang="en-CA" sz="2000" dirty="0">
                <a:solidFill>
                  <a:srgbClr val="00B0F0"/>
                </a:solidFill>
              </a:rPr>
              <a:t> </a:t>
            </a:r>
            <a:r>
              <a:rPr lang="en-CA" sz="2000" dirty="0" smtClean="0">
                <a:solidFill>
                  <a:srgbClr val="00B0F0"/>
                </a:solidFill>
              </a:rPr>
              <a:t>         </a:t>
            </a:r>
            <a:r>
              <a:rPr lang="en-CA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-$119,000/y</a:t>
            </a:r>
            <a:endParaRPr lang="en-CA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dirty="0" smtClean="0">
                <a:solidFill>
                  <a:srgbClr val="FAFFC0"/>
                </a:solidFill>
              </a:rPr>
              <a:t>Net Cost  after Curbside </a:t>
            </a:r>
            <a:r>
              <a:rPr lang="mr-IN" sz="2000" dirty="0" smtClean="0">
                <a:solidFill>
                  <a:srgbClr val="FAFFC0"/>
                </a:solidFill>
              </a:rPr>
              <a:t>…</a:t>
            </a:r>
            <a:r>
              <a:rPr lang="en-CA" sz="2000" dirty="0" smtClean="0">
                <a:solidFill>
                  <a:srgbClr val="FAFFC0"/>
                </a:solidFill>
              </a:rPr>
              <a:t>  $449,000/y</a:t>
            </a: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$119,000 reduction in net cost.</a:t>
            </a:r>
            <a:r>
              <a:rPr lang="en-CA" sz="2000" dirty="0" smtClean="0"/>
              <a:t> </a:t>
            </a: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400" dirty="0" smtClean="0"/>
              <a:t>			        </a:t>
            </a:r>
            <a:endParaRPr lang="en-CA" sz="2800" dirty="0" smtClean="0">
              <a:solidFill>
                <a:srgbClr val="339966"/>
              </a:solidFill>
            </a:endParaRP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4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134432"/>
          </a:xfrm>
        </p:spPr>
        <p:txBody>
          <a:bodyPr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>
                <a:latin typeface="+mj-lt"/>
              </a:rPr>
              <a:t/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Conclusions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0869" y="1524346"/>
            <a:ext cx="8604459" cy="5077456"/>
          </a:xfrm>
        </p:spPr>
        <p:txBody>
          <a:bodyPr/>
          <a:lstStyle/>
          <a:p>
            <a:pPr marL="514350" indent="-514350">
              <a:buAutoNum type="arabicPeriod"/>
            </a:pPr>
            <a:endParaRPr lang="en-CA" sz="2400" dirty="0" smtClean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Curbside Pickup – Significant Increase in Service </a:t>
            </a:r>
            <a:r>
              <a:rPr lang="en-CA" sz="2400" dirty="0">
                <a:latin typeface="+mn-lt"/>
              </a:rPr>
              <a:t>D</a:t>
            </a:r>
            <a:r>
              <a:rPr lang="en-CA" sz="2400" dirty="0" smtClean="0">
                <a:latin typeface="+mn-lt"/>
              </a:rPr>
              <a:t>elivery</a:t>
            </a:r>
          </a:p>
          <a:p>
            <a:pPr marL="514350" indent="-514350">
              <a:buAutoNum type="arabicPeriod"/>
            </a:pPr>
            <a:r>
              <a:rPr lang="en-CA" sz="2400" dirty="0">
                <a:latin typeface="+mn-lt"/>
              </a:rPr>
              <a:t>RFP/Tender – Recycling</a:t>
            </a:r>
            <a:endParaRPr lang="en-CA" sz="2400" dirty="0" smtClean="0">
              <a:latin typeface="+mn-lt"/>
            </a:endParaRPr>
          </a:p>
          <a:p>
            <a:pPr marL="914400" lvl="1" indent="-514350"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400" dirty="0" smtClean="0"/>
              <a:t>Roll-Off as Provisional Item of Tender/RFP</a:t>
            </a: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Flat Fees for C&amp;D Waste</a:t>
            </a: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Second Compactor at Glen Tay Waste Site</a:t>
            </a: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Continue to Shave </a:t>
            </a:r>
            <a:r>
              <a:rPr lang="en-CA" sz="2400" dirty="0">
                <a:latin typeface="+mn-lt"/>
              </a:rPr>
              <a:t>C</a:t>
            </a:r>
            <a:r>
              <a:rPr lang="en-CA" sz="2400" dirty="0" smtClean="0">
                <a:latin typeface="+mn-lt"/>
              </a:rPr>
              <a:t>osts of MOECC Monitoring</a:t>
            </a:r>
          </a:p>
          <a:p>
            <a:pPr marL="914400" lvl="1" indent="-514350">
              <a:buClr>
                <a:srgbClr val="339966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sz="2400" dirty="0" smtClean="0"/>
              <a:t>Municipally Shared Hydrogeologist </a:t>
            </a: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Reinstate Organic Home Composting Program</a:t>
            </a:r>
          </a:p>
          <a:p>
            <a:pPr marL="514350" indent="-514350">
              <a:buAutoNum type="arabicPeriod"/>
            </a:pPr>
            <a:r>
              <a:rPr lang="en-CA" sz="2400" dirty="0" smtClean="0">
                <a:latin typeface="+mn-lt"/>
              </a:rPr>
              <a:t>Reuse Centre – Icon of the Community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36" y="893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2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210632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Curbside Summary</a:t>
            </a:r>
            <a:endParaRPr lang="en-C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752600"/>
            <a:ext cx="8604459" cy="48492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Curbside Pickup</a:t>
            </a:r>
          </a:p>
          <a:p>
            <a:pPr lvl="1">
              <a:spcBef>
                <a:spcPts val="1200"/>
              </a:spcBef>
              <a:buClr>
                <a:srgbClr val="339966"/>
              </a:buClr>
            </a:pPr>
            <a:r>
              <a:rPr lang="en-CA" sz="2400" dirty="0" smtClean="0"/>
              <a:t>Provides necessary service to the aging population and attractive service to busy families</a:t>
            </a:r>
          </a:p>
          <a:p>
            <a:pPr lvl="2">
              <a:spcBef>
                <a:spcPts val="1200"/>
              </a:spcBef>
              <a:buClr>
                <a:srgbClr val="339966"/>
              </a:buClr>
            </a:pPr>
            <a:r>
              <a:rPr lang="en-CA" sz="2200" dirty="0" smtClean="0">
                <a:solidFill>
                  <a:srgbClr val="66CCFF"/>
                </a:solidFill>
              </a:rPr>
              <a:t>Long term risk to not have curbside in place</a:t>
            </a:r>
          </a:p>
          <a:p>
            <a:pPr lvl="1">
              <a:spcBef>
                <a:spcPts val="1200"/>
              </a:spcBef>
              <a:buClr>
                <a:srgbClr val="339966"/>
              </a:buClr>
            </a:pPr>
            <a:r>
              <a:rPr lang="en-CA" sz="2400" dirty="0" smtClean="0"/>
              <a:t>Environmentally responsible </a:t>
            </a:r>
          </a:p>
          <a:p>
            <a:pPr lvl="2">
              <a:spcBef>
                <a:spcPts val="1200"/>
              </a:spcBef>
              <a:buClr>
                <a:srgbClr val="339966"/>
              </a:buClr>
            </a:pPr>
            <a:r>
              <a:rPr lang="en-CA" sz="2200" dirty="0" smtClean="0">
                <a:solidFill>
                  <a:srgbClr val="66CCFF"/>
                </a:solidFill>
              </a:rPr>
              <a:t>2 trucks rather than 1000s of cars/wk</a:t>
            </a:r>
          </a:p>
          <a:p>
            <a:pPr lvl="1">
              <a:spcBef>
                <a:spcPts val="1200"/>
              </a:spcBef>
              <a:buClr>
                <a:srgbClr val="339966"/>
              </a:buClr>
            </a:pPr>
            <a:r>
              <a:rPr lang="en-CA" sz="2400" dirty="0" smtClean="0"/>
              <a:t>Major increased service delivery to the community as a whole.</a:t>
            </a:r>
          </a:p>
          <a:p>
            <a:pPr marL="457200" lvl="1" indent="0" algn="ctr">
              <a:spcBef>
                <a:spcPts val="1200"/>
              </a:spcBef>
              <a:buClr>
                <a:srgbClr val="339966"/>
              </a:buClr>
              <a:buNone/>
            </a:pPr>
            <a:r>
              <a:rPr lang="en-CA" sz="2800" dirty="0" smtClean="0">
                <a:solidFill>
                  <a:srgbClr val="339966"/>
                </a:solidFill>
              </a:rPr>
              <a:t>THE END</a:t>
            </a: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937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39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45" y="313368"/>
            <a:ext cx="8604459" cy="1004251"/>
          </a:xfrm>
        </p:spPr>
        <p:txBody>
          <a:bodyPr/>
          <a:lstStyle/>
          <a:p>
            <a:pPr algn="ctr"/>
            <a:r>
              <a:rPr lang="en-CA" sz="3200" dirty="0" smtClean="0"/>
              <a:t>Agenda(s) August 21</a:t>
            </a:r>
            <a:r>
              <a:rPr lang="en-CA" sz="3200" baseline="30000" dirty="0" smtClean="0"/>
              <a:t>st</a:t>
            </a:r>
            <a:r>
              <a:rPr lang="en-CA" sz="3200" dirty="0" smtClean="0"/>
              <a:t> VS. 2016 </a:t>
            </a:r>
            <a:r>
              <a:rPr lang="en-C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March 7</a:t>
            </a:r>
            <a:r>
              <a:rPr lang="en-CA" sz="32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C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2017</a:t>
            </a:r>
            <a:endParaRPr lang="en-CA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09" y="1447800"/>
            <a:ext cx="8608330" cy="511278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CA" sz="1800" dirty="0" smtClean="0"/>
              <a:t>Operational Review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CA" sz="1000" dirty="0" smtClean="0"/>
              <a:t>Five landfills – Closed sites- Open </a:t>
            </a:r>
            <a:r>
              <a:rPr lang="en-CA" sz="1000" dirty="0"/>
              <a:t>S</a:t>
            </a:r>
            <a:r>
              <a:rPr lang="en-CA" sz="1000" dirty="0" smtClean="0"/>
              <a:t>ites - Winter Operations – Summer </a:t>
            </a:r>
            <a:r>
              <a:rPr lang="en-CA" sz="1000" dirty="0"/>
              <a:t>O</a:t>
            </a:r>
            <a:r>
              <a:rPr lang="en-CA" sz="1000" dirty="0" smtClean="0"/>
              <a:t>perations  -Waste, Shingles - BB, Metal, Glass, Tires, Reuse, Batteries, C&amp;D, Appliances– Transport of Waste, BB &amp; Other Diversion - Scrap Tonnages 833t Waste  804t </a:t>
            </a:r>
            <a:r>
              <a:rPr lang="en-CA" sz="1000" dirty="0"/>
              <a:t>D</a:t>
            </a:r>
            <a:r>
              <a:rPr lang="en-CA" sz="1000" dirty="0" smtClean="0"/>
              <a:t>iversion ---- Remaining </a:t>
            </a:r>
            <a:r>
              <a:rPr lang="en-CA" sz="1000" dirty="0"/>
              <a:t>C</a:t>
            </a:r>
            <a:r>
              <a:rPr lang="en-CA" sz="1000" dirty="0" smtClean="0"/>
              <a:t>apacity - 177000 m3 – 154000m3  - 5900m3  - </a:t>
            </a:r>
            <a:r>
              <a:rPr lang="en-CA" sz="1000" b="1" dirty="0" smtClean="0"/>
              <a:t>45 Years</a:t>
            </a:r>
            <a:r>
              <a:rPr lang="en-CA" sz="1000" dirty="0" smtClean="0"/>
              <a:t> </a:t>
            </a:r>
          </a:p>
          <a:p>
            <a:pPr>
              <a:spcBef>
                <a:spcPts val="1600"/>
              </a:spcBef>
            </a:pPr>
            <a:r>
              <a:rPr lang="en-CA" sz="1800" dirty="0" smtClean="0"/>
              <a:t>Strategic Plan – Implications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CA" sz="1000" dirty="0" smtClean="0"/>
              <a:t>Remaining Life - Reuse </a:t>
            </a:r>
            <a:r>
              <a:rPr lang="en-CA" sz="1000" dirty="0"/>
              <a:t>C</a:t>
            </a:r>
            <a:r>
              <a:rPr lang="en-CA" sz="1000" dirty="0" smtClean="0"/>
              <a:t>entre - Yearly Contribution $25000 Closure Costs - Reuse </a:t>
            </a:r>
            <a:r>
              <a:rPr lang="en-CA" sz="1000" dirty="0"/>
              <a:t>C</a:t>
            </a:r>
            <a:r>
              <a:rPr lang="en-CA" sz="1000" dirty="0" smtClean="0"/>
              <a:t>entre 20 t/y - Weigh </a:t>
            </a:r>
            <a:r>
              <a:rPr lang="en-CA" sz="1000" dirty="0"/>
              <a:t>S</a:t>
            </a:r>
            <a:r>
              <a:rPr lang="en-CA" sz="1000" dirty="0" smtClean="0"/>
              <a:t>cale - Waste </a:t>
            </a:r>
            <a:r>
              <a:rPr lang="en-CA" sz="1000" dirty="0"/>
              <a:t>A</a:t>
            </a:r>
            <a:r>
              <a:rPr lang="en-CA" sz="1000" dirty="0" smtClean="0"/>
              <a:t>udit - - Diversion of Organic - Additional Recyclables - Public Education – Environmental Stewardship – Cover Cost – Cost of Waste Streams.  </a:t>
            </a:r>
          </a:p>
          <a:p>
            <a:pPr>
              <a:spcBef>
                <a:spcPts val="1600"/>
              </a:spcBef>
            </a:pPr>
            <a:r>
              <a:rPr lang="en-CA" sz="1800" dirty="0" smtClean="0"/>
              <a:t>Regulatory Framework – Including Bill 151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CA" sz="1000" dirty="0" smtClean="0"/>
              <a:t>EPA – OD legal – Operations Phase 1 of Site -  Compliance Issue  OR 101/94 50% reduction – High Expectations  - OR 232/98 OD surveys  - Bill 90 3R waste diversion – MOE Guidelines B7 &amp; B9 Provincial Water </a:t>
            </a:r>
            <a:r>
              <a:rPr lang="en-CA" sz="1000" dirty="0"/>
              <a:t>Q</a:t>
            </a:r>
            <a:r>
              <a:rPr lang="en-CA" sz="1000" dirty="0" smtClean="0"/>
              <a:t>uality </a:t>
            </a:r>
            <a:r>
              <a:rPr lang="en-CA" sz="1000" dirty="0"/>
              <a:t>S</a:t>
            </a:r>
            <a:r>
              <a:rPr lang="en-CA" sz="1000" dirty="0" smtClean="0"/>
              <a:t>tandards.  Bill 151 Evolving tonne – Waste Free Ontario – WDO </a:t>
            </a:r>
            <a:r>
              <a:rPr lang="en-CA" sz="1000" dirty="0" smtClean="0">
                <a:sym typeface="Wingdings" panose="05000000000000000000" pitchFamily="2" charset="2"/>
              </a:rPr>
              <a:t> Authority  Producer responsibility </a:t>
            </a:r>
            <a:endParaRPr lang="en-CA" sz="1000" dirty="0" smtClean="0"/>
          </a:p>
          <a:p>
            <a:pPr>
              <a:spcBef>
                <a:spcPts val="1600"/>
              </a:spcBef>
            </a:pPr>
            <a:r>
              <a:rPr lang="en-CA" sz="1800" dirty="0" smtClean="0"/>
              <a:t>Landfill Financial Model – </a:t>
            </a:r>
            <a:r>
              <a:rPr lang="en-CA" sz="1400" dirty="0" smtClean="0"/>
              <a:t>3 Segment </a:t>
            </a:r>
            <a:r>
              <a:rPr lang="en-CA" sz="1400" dirty="0"/>
              <a:t>M</a:t>
            </a:r>
            <a:r>
              <a:rPr lang="en-CA" sz="1400" dirty="0" smtClean="0"/>
              <a:t>odel</a:t>
            </a:r>
          </a:p>
          <a:p>
            <a:pPr>
              <a:spcBef>
                <a:spcPts val="1600"/>
              </a:spcBef>
            </a:pPr>
            <a:r>
              <a:rPr lang="en-CA" sz="1800" dirty="0" smtClean="0"/>
              <a:t>Model Scenario Outcomes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Baseline</a:t>
            </a:r>
            <a:r>
              <a:rPr lang="en-US" sz="1000" dirty="0" smtClean="0"/>
              <a:t>, </a:t>
            </a: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Increased C&amp;D Revenue</a:t>
            </a:r>
            <a:r>
              <a:rPr lang="en-US" sz="1000" dirty="0"/>
              <a:t>, </a:t>
            </a: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Full Utilizations of Compactor, Thursday Only Cover, Two Compactors</a:t>
            </a:r>
            <a:r>
              <a:rPr lang="en-US" sz="1000" dirty="0"/>
              <a:t>, Weigh Scale, 10% waste to recycling Roll off IBS </a:t>
            </a:r>
            <a:r>
              <a:rPr lang="en-US" sz="1000" dirty="0" smtClean="0"/>
              <a:t>– </a:t>
            </a:r>
            <a:r>
              <a:rPr lang="en-US" sz="1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Dedicated Roll-Off for Waste , C&amp;D, Metal </a:t>
            </a:r>
            <a:r>
              <a:rPr lang="en-US" sz="1000" dirty="0" smtClean="0"/>
              <a:t>, </a:t>
            </a:r>
            <a:r>
              <a:rPr lang="en-US" sz="1000" dirty="0"/>
              <a:t>MURF,  </a:t>
            </a:r>
            <a:r>
              <a:rPr lang="en-US" sz="1000" dirty="0" smtClean="0"/>
              <a:t>Waste </a:t>
            </a:r>
            <a:r>
              <a:rPr lang="en-US" sz="1000" dirty="0"/>
              <a:t>Diversion </a:t>
            </a:r>
            <a:r>
              <a:rPr lang="en-US" sz="1000" dirty="0" smtClean="0"/>
              <a:t>Contractor </a:t>
            </a:r>
            <a:r>
              <a:rPr lang="en-US" sz="1000" dirty="0"/>
              <a:t>Curb Side </a:t>
            </a:r>
            <a:r>
              <a:rPr lang="en-US" sz="1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Curbside Pickup with Loan </a:t>
            </a:r>
            <a:r>
              <a:rPr lang="en-US" sz="1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1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Depreciation</a:t>
            </a:r>
            <a:endParaRPr lang="en-CA" sz="1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en-CA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Future Plan(s) &amp; Summary 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7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953262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70104" y="313368"/>
            <a:ext cx="8604459" cy="6288434"/>
            <a:chOff x="193" y="193"/>
            <a:chExt cx="5373" cy="363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36" y="849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9" y="3124200"/>
            <a:ext cx="2020887" cy="8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kevinjamesday.com/vancouver-photographer/Purolator8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69313"/>
            <a:ext cx="1524000" cy="8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79540" y="4331296"/>
            <a:ext cx="1371600" cy="1066800"/>
            <a:chOff x="6324600" y="4503770"/>
            <a:chExt cx="1411287" cy="113503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503770"/>
              <a:ext cx="1411287" cy="1135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 flipV="1">
              <a:off x="6400800" y="4800600"/>
              <a:ext cx="457200" cy="28758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6743700" y="54102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781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45" y="313369"/>
            <a:ext cx="8604459" cy="1210632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Agenda –  March 7</a:t>
            </a:r>
            <a:r>
              <a:rPr lang="en-CA" baseline="30000" dirty="0" smtClean="0">
                <a:latin typeface="+mj-lt"/>
              </a:rPr>
              <a:t>th</a:t>
            </a:r>
            <a:r>
              <a:rPr lang="en-CA" dirty="0" smtClean="0">
                <a:latin typeface="+mj-lt"/>
              </a:rPr>
              <a:t>, 2017</a:t>
            </a:r>
            <a:endParaRPr lang="en-C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0" y="1936240"/>
            <a:ext cx="8608330" cy="4733194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CA" sz="3600" dirty="0" smtClean="0">
                <a:latin typeface="Book Antiqua" panose="02040602050305030304" pitchFamily="18" charset="0"/>
              </a:rPr>
              <a:t>Cost Savings  &amp; Service Delivery Through: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CA" sz="3200" dirty="0" smtClean="0">
                <a:latin typeface="+mn-lt"/>
              </a:rPr>
              <a:t>Operational Considerations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CA" sz="3200" dirty="0" smtClean="0">
                <a:latin typeface="+mn-lt"/>
              </a:rPr>
              <a:t>Transportation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CA" sz="3200" dirty="0" smtClean="0">
                <a:latin typeface="+mn-lt"/>
              </a:rPr>
              <a:t>Curbside Pickup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CA" sz="3200" dirty="0">
                <a:solidFill>
                  <a:srgbClr val="66CCFF"/>
                </a:solidFill>
                <a:latin typeface="+mn-lt"/>
              </a:rPr>
              <a:t> </a:t>
            </a:r>
            <a:r>
              <a:rPr lang="en-CA" sz="3200" dirty="0" smtClean="0">
                <a:solidFill>
                  <a:srgbClr val="66CCFF"/>
                </a:solidFill>
                <a:latin typeface="+mn-lt"/>
              </a:rPr>
              <a:t>   Increased Service Delivery at Low Cost !</a:t>
            </a:r>
            <a:endParaRPr lang="en-CA" sz="3200" dirty="0">
              <a:solidFill>
                <a:srgbClr val="66CCFF"/>
              </a:solidFill>
              <a:latin typeface="+mn-lt"/>
            </a:endParaRPr>
          </a:p>
        </p:txBody>
      </p:sp>
      <p:pic>
        <p:nvPicPr>
          <p:cNvPr id="7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 bwMode="auto">
          <a:xfrm>
            <a:off x="6629400" y="2819400"/>
            <a:ext cx="1600200" cy="155644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4061"/>
            <a:ext cx="1529939" cy="152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363032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Landfill Model  </a:t>
            </a:r>
            <a:br>
              <a:rPr lang="en-CA" dirty="0" smtClean="0">
                <a:latin typeface="+mj-lt"/>
              </a:rPr>
            </a:br>
            <a:r>
              <a:rPr lang="en-CA" dirty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   3 Segments – </a:t>
            </a:r>
            <a:r>
              <a:rPr lang="en-CA" dirty="0">
                <a:latin typeface="+mj-lt"/>
              </a:rPr>
              <a:t>L</a:t>
            </a:r>
            <a:r>
              <a:rPr lang="en-CA" dirty="0" smtClean="0">
                <a:latin typeface="+mj-lt"/>
              </a:rPr>
              <a:t>abour Division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0" y="1905000"/>
            <a:ext cx="860833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2400" dirty="0" smtClean="0">
                <a:latin typeface="Book Antiqua" panose="02040602050305030304" pitchFamily="18" charset="0"/>
              </a:rPr>
              <a:t>Three Segments Model</a:t>
            </a:r>
            <a:r>
              <a:rPr lang="en-CA" sz="2400" dirty="0" smtClean="0">
                <a:latin typeface="+mn-lt"/>
              </a:rPr>
              <a:t>:	</a:t>
            </a:r>
            <a:r>
              <a:rPr lang="en-CA" sz="2000" dirty="0" smtClean="0">
                <a:latin typeface="+mn-lt"/>
              </a:rPr>
              <a:t>1</a:t>
            </a:r>
            <a:r>
              <a:rPr lang="en-CA" sz="2000" dirty="0">
                <a:latin typeface="+mn-lt"/>
              </a:rPr>
              <a:t>. Waste </a:t>
            </a:r>
            <a:r>
              <a:rPr lang="en-CA" sz="2000" dirty="0" smtClean="0">
                <a:latin typeface="+mn-lt"/>
              </a:rPr>
              <a:t> </a:t>
            </a:r>
            <a:endParaRPr lang="en-CA" sz="20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CA" sz="2000" dirty="0" smtClean="0">
                <a:latin typeface="+mn-lt"/>
              </a:rPr>
              <a:t>				2. Blue Box Diversion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000" dirty="0">
                <a:latin typeface="+mn-lt"/>
              </a:rPr>
              <a:t>	</a:t>
            </a:r>
            <a:r>
              <a:rPr lang="en-CA" sz="2000" dirty="0" smtClean="0">
                <a:latin typeface="+mn-lt"/>
              </a:rPr>
              <a:t>			3. Non Blue Box Diversion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1800" dirty="0">
                <a:latin typeface="+mn-lt"/>
              </a:rPr>
              <a:t> </a:t>
            </a:r>
            <a:r>
              <a:rPr lang="en-CA" sz="1800" dirty="0" smtClean="0">
                <a:latin typeface="+mn-lt"/>
              </a:rPr>
              <a:t>Direct Labour Allocation 4 (FTEs)          Indirect and Manager Allocations 2 FTEs  </a:t>
            </a:r>
            <a:r>
              <a:rPr lang="en-CA" sz="900" dirty="0" smtClean="0">
                <a:latin typeface="+mn-lt"/>
              </a:rPr>
              <a:t>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000" dirty="0" smtClean="0">
                <a:solidFill>
                  <a:srgbClr val="00B0F0"/>
                </a:solidFill>
              </a:rPr>
              <a:t>                                                         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sz="2000" dirty="0" smtClean="0">
                <a:solidFill>
                  <a:srgbClr val="00B0F0"/>
                </a:solidFill>
              </a:rPr>
              <a:t>		</a:t>
            </a:r>
          </a:p>
          <a:p>
            <a:pPr lvl="8">
              <a:spcBef>
                <a:spcPts val="1200"/>
              </a:spcBef>
              <a:buClr>
                <a:srgbClr val="00B0F0"/>
              </a:buClr>
            </a:pPr>
            <a:endParaRPr lang="en-CA" sz="1500" dirty="0" smtClean="0">
              <a:latin typeface="+mj-lt"/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endParaRPr lang="en-CA" sz="2600" dirty="0"/>
          </a:p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CA" sz="1800" dirty="0" smtClean="0">
                <a:latin typeface="+mj-lt"/>
                <a:ea typeface="+mn-ea"/>
                <a:cs typeface="+mn-cs"/>
              </a:rPr>
              <a:t> </a:t>
            </a:r>
            <a:r>
              <a:rPr lang="en-CA" sz="1800" dirty="0"/>
              <a:t>	</a:t>
            </a:r>
            <a:r>
              <a:rPr lang="en-CA" sz="1800" dirty="0" smtClean="0"/>
              <a:t>			</a:t>
            </a:r>
            <a:r>
              <a:rPr lang="en-CA" sz="1800" dirty="0"/>
              <a:t> </a:t>
            </a:r>
            <a:r>
              <a:rPr lang="en-CA" sz="1800" dirty="0" smtClean="0"/>
              <a:t>       </a:t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>
                <a:latin typeface="+mj-lt"/>
                <a:ea typeface="+mn-ea"/>
                <a:cs typeface="+mn-cs"/>
              </a:rPr>
              <a:t>	</a:t>
            </a:r>
            <a:r>
              <a:rPr lang="en-CA" sz="1800" dirty="0" smtClean="0">
                <a:latin typeface="+mj-lt"/>
                <a:ea typeface="+mn-ea"/>
                <a:cs typeface="+mn-cs"/>
              </a:rPr>
              <a:t>			    </a:t>
            </a:r>
            <a:r>
              <a:rPr lang="en-CA" sz="1800" dirty="0" smtClean="0">
                <a:latin typeface="+mn-lt"/>
                <a:ea typeface="+mn-ea"/>
                <a:cs typeface="+mn-cs"/>
              </a:rPr>
              <a:t>40% to Landfills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935280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6" y="981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3"/>
          <a:srcRect l="60268" t="42552" r="7609" b="24391"/>
          <a:stretch/>
        </p:blipFill>
        <p:spPr bwMode="auto">
          <a:xfrm>
            <a:off x="381000" y="3657600"/>
            <a:ext cx="3760369" cy="2306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31282" t="38518" r="30256" b="22279"/>
          <a:stretch/>
        </p:blipFill>
        <p:spPr bwMode="auto">
          <a:xfrm>
            <a:off x="4141369" y="3686175"/>
            <a:ext cx="4604346" cy="227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2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058231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Landfill Model Baseline </a:t>
            </a:r>
            <a:endParaRPr lang="en-C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0" y="1981200"/>
            <a:ext cx="8604459" cy="46206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Total Landfill Net Cost 		$548k/y</a:t>
            </a:r>
          </a:p>
          <a:p>
            <a:pPr marL="971550" lvl="1" indent="-514350">
              <a:spcBef>
                <a:spcPts val="1200"/>
              </a:spcBef>
              <a:buClr>
                <a:srgbClr val="339966"/>
              </a:buClr>
              <a:buFont typeface="+mj-lt"/>
              <a:buAutoNum type="arabicPeriod"/>
            </a:pPr>
            <a:r>
              <a:rPr lang="en-CA" dirty="0" smtClean="0"/>
              <a:t>Waste Net Cost 			$310k/y</a:t>
            </a:r>
          </a:p>
          <a:p>
            <a:pPr lvl="2">
              <a:spcBef>
                <a:spcPts val="120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Waste/Tonne 					$379/t  </a:t>
            </a:r>
          </a:p>
          <a:p>
            <a:pPr marL="971550" lvl="1" indent="-514350">
              <a:spcBef>
                <a:spcPts val="1200"/>
              </a:spcBef>
              <a:buClr>
                <a:srgbClr val="339966"/>
              </a:buClr>
              <a:buFont typeface="+mj-lt"/>
              <a:buAutoNum type="arabicPeriod"/>
            </a:pPr>
            <a:r>
              <a:rPr lang="en-CA" dirty="0" smtClean="0"/>
              <a:t>Blue Box Net Costs 		$130k/y</a:t>
            </a:r>
          </a:p>
          <a:p>
            <a:pPr lvl="2">
              <a:spcBef>
                <a:spcPts val="120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BB/Tonne  						$494/t </a:t>
            </a:r>
          </a:p>
          <a:p>
            <a:pPr marL="971550" lvl="1" indent="-514350">
              <a:spcBef>
                <a:spcPts val="1200"/>
              </a:spcBef>
              <a:buClr>
                <a:srgbClr val="339966"/>
              </a:buClr>
              <a:buFont typeface="+mj-lt"/>
              <a:buAutoNum type="arabicPeriod"/>
            </a:pPr>
            <a:r>
              <a:rPr lang="en-CA" dirty="0" smtClean="0"/>
              <a:t>Non Blue Box Diversion Net 	$108k/y</a:t>
            </a:r>
          </a:p>
          <a:p>
            <a:pPr lvl="2">
              <a:spcBef>
                <a:spcPts val="120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NBB Diversion/Tonne	 			$193/t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981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49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058231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  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Operational Changes</a:t>
            </a:r>
            <a:endParaRPr lang="en-CA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0" y="1828800"/>
            <a:ext cx="8604459" cy="47730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2400" dirty="0" smtClean="0">
                <a:latin typeface="Book Antiqua" panose="02040602050305030304" pitchFamily="18" charset="0"/>
              </a:rPr>
              <a:t>Glen Tay Net Savings</a:t>
            </a:r>
            <a:r>
              <a:rPr lang="en-CA" dirty="0" smtClean="0">
                <a:latin typeface="Book Antiqua" panose="02040602050305030304" pitchFamily="18" charset="0"/>
              </a:rPr>
              <a:t>	</a:t>
            </a:r>
            <a:r>
              <a:rPr lang="en-CA" sz="2400" dirty="0" smtClean="0">
                <a:latin typeface="Book Antiqua" panose="02040602050305030304" pitchFamily="18" charset="0"/>
              </a:rPr>
              <a:t>Unit Savings	Additive1  Additive2</a:t>
            </a:r>
            <a:endParaRPr lang="en-CA" dirty="0"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+mn-lt"/>
              </a:rPr>
              <a:t>Compactor Fully Utilized</a:t>
            </a:r>
            <a:r>
              <a:rPr lang="en-CA" sz="2500" dirty="0" smtClean="0"/>
              <a:t>	</a:t>
            </a:r>
            <a:r>
              <a:rPr lang="en-CA" sz="2000" dirty="0" smtClean="0">
                <a:latin typeface="+mn-lt"/>
              </a:rPr>
              <a:t>$8,805/y</a:t>
            </a:r>
            <a:r>
              <a:rPr lang="en-CA" sz="2000" dirty="0">
                <a:latin typeface="+mn-lt"/>
              </a:rPr>
              <a:t>	</a:t>
            </a:r>
            <a:r>
              <a:rPr lang="en-CA" sz="2000" dirty="0" smtClean="0">
                <a:latin typeface="+mn-lt"/>
              </a:rPr>
              <a:t>$8,805/y</a:t>
            </a:r>
            <a:br>
              <a:rPr lang="en-CA" sz="2000" dirty="0" smtClean="0">
                <a:latin typeface="+mn-lt"/>
              </a:rPr>
            </a:br>
            <a:endParaRPr lang="en-CA" sz="2000" dirty="0" smtClean="0">
              <a:latin typeface="+mn-lt"/>
            </a:endParaRPr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+mn-lt"/>
              </a:rPr>
              <a:t>One </a:t>
            </a:r>
            <a:r>
              <a:rPr lang="en-CA" sz="2000" dirty="0">
                <a:latin typeface="+mn-lt"/>
              </a:rPr>
              <a:t>Day Waste Cover</a:t>
            </a:r>
            <a:r>
              <a:rPr lang="en-CA" sz="2000" dirty="0" smtClean="0">
                <a:latin typeface="+mn-lt"/>
              </a:rPr>
              <a:t>	$8,800/y</a:t>
            </a:r>
            <a:r>
              <a:rPr lang="en-CA" sz="2000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CA" sz="2000" dirty="0" smtClean="0">
                <a:latin typeface="+mn-lt"/>
              </a:rPr>
              <a:t>$17,600/y      </a:t>
            </a:r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endParaRPr lang="en-CA" sz="2000" dirty="0" smtClean="0">
              <a:latin typeface="+mn-lt"/>
            </a:endParaRPr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+mn-lt"/>
              </a:rPr>
              <a:t>Increase C&amp;D Revenue	$24,000/y</a:t>
            </a:r>
            <a:r>
              <a:rPr lang="en-CA" sz="2000" dirty="0">
                <a:latin typeface="+mn-lt"/>
              </a:rPr>
              <a:t>	</a:t>
            </a:r>
            <a:r>
              <a:rPr lang="en-CA" sz="2000" dirty="0" smtClean="0">
                <a:latin typeface="+mn-lt"/>
              </a:rPr>
              <a:t>$41,600/y      </a:t>
            </a:r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endParaRPr lang="en-CA" sz="2000" dirty="0" smtClean="0"/>
          </a:p>
          <a:p>
            <a:pPr>
              <a:spcBef>
                <a:spcPts val="1200"/>
              </a:spcBef>
              <a:buClr>
                <a:srgbClr val="339966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+mn-lt"/>
              </a:rPr>
              <a:t>Second Compactor		$10,800	  	         $43,586/y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937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94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9"/>
            <a:ext cx="8604459" cy="1058232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>               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   Roll-Off Tru</a:t>
            </a:r>
            <a:r>
              <a:rPr lang="en-CA" dirty="0">
                <a:latin typeface="+mj-lt"/>
              </a:rPr>
              <a:t>c</a:t>
            </a:r>
            <a:r>
              <a:rPr lang="en-CA" dirty="0" smtClean="0">
                <a:latin typeface="+mj-lt"/>
              </a:rPr>
              <a:t>k  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905000"/>
            <a:ext cx="8604459" cy="46968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3200" dirty="0" smtClean="0">
                <a:latin typeface="Book Antiqua" panose="02040602050305030304" pitchFamily="18" charset="0"/>
              </a:rPr>
              <a:t>Roll-Off  $150,000 Purchase </a:t>
            </a:r>
          </a:p>
          <a:p>
            <a:pPr marL="0" indent="0">
              <a:spcBef>
                <a:spcPts val="0"/>
              </a:spcBef>
              <a:buNone/>
            </a:pPr>
            <a:endParaRPr lang="en-CA" sz="3200" dirty="0" smtClean="0">
              <a:latin typeface="+mn-lt"/>
            </a:endParaRPr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sz="2800" dirty="0" smtClean="0"/>
              <a:t>Roll-Off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CA" sz="2800" dirty="0" smtClean="0"/>
              <a:t>Waste </a:t>
            </a:r>
            <a:r>
              <a:rPr lang="en-CA" sz="2800" dirty="0"/>
              <a:t>T</a:t>
            </a:r>
            <a:r>
              <a:rPr lang="en-CA" sz="2800" dirty="0" smtClean="0"/>
              <a:t>ransport ($/y)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Total 			7,575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endParaRPr lang="en-CA" sz="2800" dirty="0" smtClean="0">
              <a:solidFill>
                <a:srgbClr val="3BCFED"/>
              </a:solidFill>
            </a:endParaRPr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sz="2800" dirty="0" smtClean="0"/>
              <a:t>Roll-Off </a:t>
            </a:r>
            <a:r>
              <a:rPr lang="mr-IN" sz="2800" dirty="0"/>
              <a:t>–</a:t>
            </a:r>
            <a:r>
              <a:rPr lang="en-CA" sz="2800" dirty="0" smtClean="0"/>
              <a:t> Metal and C&amp;D ($/y) 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Total 	 		-17,000 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dirty="0" smtClean="0">
              <a:solidFill>
                <a:srgbClr val="3BCFED"/>
              </a:solidFill>
            </a:endParaRP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dirty="0" smtClean="0">
                <a:solidFill>
                  <a:srgbClr val="66CCFF"/>
                </a:solidFill>
              </a:rPr>
              <a:t>Aggregate Total 		- 9,400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200" dirty="0" smtClean="0"/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400" dirty="0" smtClean="0"/>
              <a:t>			        </a:t>
            </a:r>
            <a:endParaRPr lang="en-CA" sz="2800" dirty="0" smtClean="0">
              <a:solidFill>
                <a:srgbClr val="339966"/>
              </a:solidFill>
            </a:endParaRP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893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9" name="Picture 2" descr="http://lafreightliner.com/images/western-star-trucks/4700/western-star-4700-rolloff-tru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8333" r="3273" b="9921"/>
          <a:stretch/>
        </p:blipFill>
        <p:spPr bwMode="auto">
          <a:xfrm>
            <a:off x="6553131" y="2035183"/>
            <a:ext cx="2131664" cy="1422402"/>
          </a:xfrm>
          <a:prstGeom prst="rect">
            <a:avLst/>
          </a:prstGeom>
          <a:noFill/>
          <a:ln>
            <a:solidFill>
              <a:srgbClr val="3399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8"/>
            <a:ext cx="8604459" cy="1555241"/>
          </a:xfrm>
        </p:spPr>
        <p:txBody>
          <a:bodyPr/>
          <a:lstStyle/>
          <a:p>
            <a:pPr algn="ctr"/>
            <a:r>
              <a:rPr lang="en-CA" dirty="0" smtClean="0">
                <a:latin typeface="+mj-lt"/>
              </a:rPr>
              <a:t/>
            </a:r>
            <a:br>
              <a:rPr lang="en-CA" dirty="0" smtClean="0">
                <a:latin typeface="+mj-lt"/>
              </a:rPr>
            </a:br>
            <a:r>
              <a:rPr lang="en-CA" dirty="0">
                <a:latin typeface="+mj-lt"/>
              </a:rPr>
              <a:t>C</a:t>
            </a:r>
            <a:r>
              <a:rPr lang="en-CA" dirty="0" smtClean="0">
                <a:latin typeface="+mj-lt"/>
              </a:rPr>
              <a:t>urbside Pickup </a:t>
            </a:r>
            <a:br>
              <a:rPr lang="en-CA" dirty="0" smtClean="0">
                <a:latin typeface="+mj-lt"/>
              </a:rPr>
            </a:br>
            <a:r>
              <a:rPr lang="en-CA" dirty="0" smtClean="0">
                <a:latin typeface="+mj-lt"/>
              </a:rPr>
              <a:t>   Examples 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868608"/>
            <a:ext cx="8604459" cy="47331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Municipal Curbside Approaches </a:t>
            </a:r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sz="2400" dirty="0"/>
              <a:t>Drummond North </a:t>
            </a:r>
            <a:r>
              <a:rPr lang="en-CA" sz="2400" dirty="0" err="1" smtClean="0"/>
              <a:t>Elmsley</a:t>
            </a:r>
            <a:r>
              <a:rPr lang="en-CA" sz="2400" dirty="0" smtClean="0"/>
              <a:t> </a:t>
            </a:r>
            <a:endParaRPr lang="en-CA" sz="2400" dirty="0"/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200" dirty="0"/>
              <a:t>Contractor Picks Up and Places Waste and Recycling at Municipal Waste Site 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/>
              <a:t>Approximately a $740,000 increase in expenditure to the residents </a:t>
            </a:r>
          </a:p>
          <a:p>
            <a:pPr lvl="3">
              <a:spcBef>
                <a:spcPts val="0"/>
              </a:spcBef>
              <a:buClr>
                <a:srgbClr val="339966"/>
              </a:buClr>
            </a:pPr>
            <a:r>
              <a:rPr lang="en-CA" sz="1800" dirty="0"/>
              <a:t>$190/Household, shown on tax bills </a:t>
            </a:r>
            <a:endParaRPr lang="en-CA" sz="1800" dirty="0" smtClean="0"/>
          </a:p>
          <a:p>
            <a:pPr lvl="3">
              <a:spcBef>
                <a:spcPts val="0"/>
              </a:spcBef>
              <a:buClr>
                <a:srgbClr val="339966"/>
              </a:buClr>
            </a:pPr>
            <a:endParaRPr lang="en-CA" sz="1800" dirty="0"/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dirty="0" smtClean="0"/>
              <a:t>Rideau Lakes Township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200" dirty="0" smtClean="0"/>
              <a:t>Municipal Personnel Pick Up Waste and Two Stream Recycling and Deliver to Municipal Waste Site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200" dirty="0" smtClean="0"/>
              <a:t>Using side entry trucks</a:t>
            </a:r>
          </a:p>
          <a:p>
            <a:pPr lvl="1">
              <a:spcBef>
                <a:spcPts val="0"/>
              </a:spcBef>
              <a:buClr>
                <a:srgbClr val="339966"/>
              </a:buClr>
            </a:pPr>
            <a:endParaRPr lang="en-CA" sz="2400" dirty="0" smtClean="0"/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200" dirty="0" smtClean="0"/>
          </a:p>
          <a:p>
            <a:pPr lvl="2">
              <a:spcBef>
                <a:spcPts val="0"/>
              </a:spcBef>
              <a:buClr>
                <a:srgbClr val="339966"/>
              </a:buClr>
            </a:pPr>
            <a:endParaRPr lang="en-CA" sz="2200" dirty="0" smtClean="0"/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200" dirty="0"/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400" dirty="0" smtClean="0"/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0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69" y="313368"/>
            <a:ext cx="8604459" cy="1555241"/>
          </a:xfrm>
        </p:spPr>
        <p:txBody>
          <a:bodyPr/>
          <a:lstStyle/>
          <a:p>
            <a:pPr algn="ct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+mj-lt"/>
                <a:cs typeface="Arial" panose="020B0604020202020204" pitchFamily="34" charset="0"/>
              </a:rPr>
              <a:t>Curbside Pickup </a:t>
            </a:r>
            <a:br>
              <a:rPr lang="en-CA" dirty="0" smtClean="0">
                <a:latin typeface="+mj-lt"/>
                <a:cs typeface="Arial" panose="020B0604020202020204" pitchFamily="34" charset="0"/>
              </a:rPr>
            </a:br>
            <a:r>
              <a:rPr lang="en-CA" dirty="0" smtClean="0">
                <a:latin typeface="+mj-lt"/>
                <a:cs typeface="Arial" panose="020B0604020202020204" pitchFamily="34" charset="0"/>
              </a:rPr>
              <a:t>Personnel Considerations</a:t>
            </a:r>
            <a:endParaRPr lang="en-CA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69" y="1868608"/>
            <a:ext cx="8604459" cy="47331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Curb</a:t>
            </a:r>
            <a:r>
              <a:rPr lang="en-CA" dirty="0">
                <a:latin typeface="Book Antiqua" panose="02040602050305030304" pitchFamily="18" charset="0"/>
              </a:rPr>
              <a:t>s</a:t>
            </a:r>
            <a:r>
              <a:rPr lang="en-CA" dirty="0" smtClean="0">
                <a:latin typeface="Book Antiqua" panose="02040602050305030304" pitchFamily="18" charset="0"/>
              </a:rPr>
              <a:t>ide </a:t>
            </a:r>
            <a:endParaRPr lang="en-CA" dirty="0" smtClean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lvl="1">
              <a:spcBef>
                <a:spcPts val="0"/>
              </a:spcBef>
              <a:buClr>
                <a:srgbClr val="339966"/>
              </a:buClr>
            </a:pPr>
            <a:r>
              <a:rPr lang="en-CA" sz="2400" dirty="0" smtClean="0"/>
              <a:t>Reallocation of personnel – This is key for Tay Valley!</a:t>
            </a:r>
            <a:r>
              <a:rPr lang="en-CA" sz="2400" dirty="0"/>
              <a:t>	</a:t>
            </a:r>
            <a:r>
              <a:rPr lang="en-CA" sz="2400" dirty="0" smtClean="0"/>
              <a:t>	</a:t>
            </a:r>
            <a:endParaRPr lang="en-CA" dirty="0" smtClean="0">
              <a:solidFill>
                <a:srgbClr val="00B0F0"/>
              </a:solidFill>
            </a:endParaRP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Close Stanleyville &amp; Maberly Sites 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Glen Tay open Saturday &amp; Wednesday (Potentially Sunday in the Summer)</a:t>
            </a:r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000" dirty="0" smtClean="0"/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2.5 employees 2080 h/y on trucks</a:t>
            </a:r>
          </a:p>
          <a:p>
            <a:pPr lvl="2">
              <a:spcBef>
                <a:spcPts val="0"/>
              </a:spcBef>
              <a:buClr>
                <a:srgbClr val="339966"/>
              </a:buClr>
            </a:pPr>
            <a:r>
              <a:rPr lang="en-CA" sz="2000" dirty="0" smtClean="0"/>
              <a:t>2 employees 2.4 days/week at Glen Tay</a:t>
            </a:r>
            <a:endParaRPr lang="en-CA" sz="2000" dirty="0"/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000" dirty="0"/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dirty="0" smtClean="0"/>
              <a:t>Alternately the operation can remain Status Quo and two employees can be hired for Roadside costing an additional  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000" dirty="0" smtClean="0"/>
              <a:t>~$127,000/y </a:t>
            </a:r>
          </a:p>
          <a:p>
            <a:pPr marL="914400" lvl="2" indent="0">
              <a:spcBef>
                <a:spcPts val="0"/>
              </a:spcBef>
              <a:buClr>
                <a:srgbClr val="339966"/>
              </a:buClr>
              <a:buNone/>
            </a:pPr>
            <a:endParaRPr lang="en-CA" sz="2200" dirty="0" smtClean="0"/>
          </a:p>
          <a:p>
            <a:pPr marL="457200" lvl="1" indent="0">
              <a:spcBef>
                <a:spcPts val="0"/>
              </a:spcBef>
              <a:buClr>
                <a:srgbClr val="339966"/>
              </a:buClr>
              <a:buNone/>
            </a:pPr>
            <a:r>
              <a:rPr lang="en-CA" sz="2400" dirty="0" smtClean="0"/>
              <a:t>			        </a:t>
            </a:r>
            <a:endParaRPr lang="en-CA" sz="2800" dirty="0" smtClean="0">
              <a:solidFill>
                <a:srgbClr val="339966"/>
              </a:solidFill>
            </a:endParaRPr>
          </a:p>
        </p:txBody>
      </p:sp>
      <p:pic>
        <p:nvPicPr>
          <p:cNvPr id="4" name="Picture 13" descr="TVT Logo Green Blac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425"/>
              </a:clrFrom>
              <a:clrTo>
                <a:srgbClr val="2824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1177" b="33882"/>
          <a:stretch>
            <a:fillRect/>
          </a:stretch>
        </p:blipFill>
        <p:spPr bwMode="auto">
          <a:xfrm>
            <a:off x="6120253" y="5822249"/>
            <a:ext cx="2715076" cy="75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30870" y="313368"/>
            <a:ext cx="8604459" cy="6288434"/>
            <a:chOff x="193" y="193"/>
            <a:chExt cx="5373" cy="36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noFill/>
            <a:ln w="9525">
              <a:solidFill>
                <a:srgbClr val="3BCFE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rgbClr val="3BCFE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entation - Clerk's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Orientation - Clerk's</Template>
  <TotalTime>19146</TotalTime>
  <Words>525</Words>
  <Application>Microsoft Office PowerPoint</Application>
  <PresentationFormat>On-screen Show (4:3)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Orientation - Clerk's</vt:lpstr>
      <vt:lpstr> Tay Valley Township  Landfill Master Plan  </vt:lpstr>
      <vt:lpstr>Agenda(s) August 21st VS. 2016 March 7th 2017</vt:lpstr>
      <vt:lpstr>Agenda –  March 7th, 2017</vt:lpstr>
      <vt:lpstr>Landfill Model       3 Segments – Labour Division </vt:lpstr>
      <vt:lpstr>Landfill Model Baseline </vt:lpstr>
      <vt:lpstr>   Operational Changes</vt:lpstr>
      <vt:lpstr>                   Roll-Off Truck   </vt:lpstr>
      <vt:lpstr> Curbside Pickup     Examples  </vt:lpstr>
      <vt:lpstr>  Curbside Pickup  Personnel Considerations</vt:lpstr>
      <vt:lpstr>      Curbside Costs </vt:lpstr>
      <vt:lpstr>Improvements &amp; Curbside - 2015  </vt:lpstr>
      <vt:lpstr>Improvements &amp; Curbside - 2018  Increases in Wages, Lifts and Decrease in Bags by 20% </vt:lpstr>
      <vt:lpstr>   Conclusions </vt:lpstr>
      <vt:lpstr>Curbside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Council Orientation - Public Works</dc:title>
  <dc:creator>Amanda Mabo</dc:creator>
  <cp:lastModifiedBy>Deputy Clerk</cp:lastModifiedBy>
  <cp:revision>801</cp:revision>
  <cp:lastPrinted>2017-03-07T21:36:06Z</cp:lastPrinted>
  <dcterms:created xsi:type="dcterms:W3CDTF">2011-01-05T18:31:33Z</dcterms:created>
  <dcterms:modified xsi:type="dcterms:W3CDTF">2017-06-08T15:15:02Z</dcterms:modified>
</cp:coreProperties>
</file>